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media/image52.jpg" ContentType="image/jpeg"/>
  <Override PartName="/ppt/media/image53.jpg" ContentType="image/jpeg"/>
  <Override PartName="/ppt/media/image5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  <p:sldMasterId id="2147483678" r:id="rId3"/>
    <p:sldMasterId id="2147483668" r:id="rId4"/>
    <p:sldMasterId id="2147483688" r:id="rId5"/>
    <p:sldMasterId id="2147483690" r:id="rId6"/>
    <p:sldMasterId id="2147483696" r:id="rId7"/>
  </p:sldMasterIdLst>
  <p:sldIdLst>
    <p:sldId id="256" r:id="rId8"/>
    <p:sldId id="287" r:id="rId9"/>
    <p:sldId id="258" r:id="rId10"/>
    <p:sldId id="282" r:id="rId11"/>
    <p:sldId id="279" r:id="rId12"/>
    <p:sldId id="260" r:id="rId13"/>
    <p:sldId id="266" r:id="rId14"/>
    <p:sldId id="278" r:id="rId15"/>
    <p:sldId id="267" r:id="rId16"/>
    <p:sldId id="292" r:id="rId17"/>
    <p:sldId id="280" r:id="rId18"/>
    <p:sldId id="257" r:id="rId19"/>
    <p:sldId id="283" r:id="rId20"/>
    <p:sldId id="259" r:id="rId21"/>
    <p:sldId id="284" r:id="rId22"/>
    <p:sldId id="261" r:id="rId23"/>
    <p:sldId id="262" r:id="rId24"/>
    <p:sldId id="263" r:id="rId25"/>
    <p:sldId id="264" r:id="rId26"/>
    <p:sldId id="265" r:id="rId27"/>
    <p:sldId id="285" r:id="rId28"/>
    <p:sldId id="286" r:id="rId29"/>
    <p:sldId id="268" r:id="rId30"/>
    <p:sldId id="269" r:id="rId31"/>
    <p:sldId id="270" r:id="rId32"/>
    <p:sldId id="271" r:id="rId33"/>
    <p:sldId id="272" r:id="rId34"/>
    <p:sldId id="273" r:id="rId35"/>
    <p:sldId id="288" r:id="rId36"/>
    <p:sldId id="289" r:id="rId37"/>
    <p:sldId id="290" r:id="rId38"/>
    <p:sldId id="291" r:id="rId39"/>
  </p:sldIdLst>
  <p:sldSz cx="9144000" cy="6858000" type="screen4x3"/>
  <p:notesSz cx="7026275" cy="9312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5C5C5"/>
    <a:srgbClr val="CCCCCC"/>
    <a:srgbClr val="FF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hot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58EC-8A9B-5F4E-9697-8CFEB4AF788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8FBDD7-8325-CA4B-9BD4-616DAB2C3F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090512_118_tk_s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49400"/>
            <a:ext cx="9144000" cy="6084541"/>
          </a:xfrm>
          <a:prstGeom prst="rect">
            <a:avLst/>
          </a:prstGeom>
        </p:spPr>
      </p:pic>
      <p:pic>
        <p:nvPicPr>
          <p:cNvPr id="8" name="Picture 7" descr="vcu-ppt-footer-cover-4-3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7400"/>
            <a:ext cx="9144000" cy="4800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B11C18-0F33-4947-BE20-69BB2A9802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3225" y="5894654"/>
            <a:ext cx="452755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8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oldtop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 descr="PPT_BG_new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804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CD3C75-7CBE-FF4E-8D44-37D3BA8039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8924" y="775937"/>
            <a:ext cx="2521418" cy="8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47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vcu-ppt-footer-gray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62472"/>
            <a:ext cx="5905266" cy="795528"/>
          </a:xfrm>
          <a:prstGeom prst="rect">
            <a:avLst/>
          </a:prstGeom>
          <a:effectLst>
            <a:outerShdw blurRad="152400" dist="25400" dir="16200000" sx="102000" sy="102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0125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vcu-ppt-footer-gray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62472"/>
            <a:ext cx="5905266" cy="795528"/>
          </a:xfrm>
          <a:prstGeom prst="rect">
            <a:avLst/>
          </a:prstGeom>
          <a:effectLst>
            <a:outerShdw blurRad="152400" dist="25400" dir="16200000" sx="102000" sy="102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375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vcu-ppt-footer-gray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62472"/>
            <a:ext cx="5905266" cy="795528"/>
          </a:xfrm>
          <a:prstGeom prst="rect">
            <a:avLst/>
          </a:prstGeom>
          <a:effectLst>
            <a:outerShdw blurRad="152400" dist="25400" dir="16200000" sx="102000" sy="102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2005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vcu-ppt-footer-gray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62472"/>
            <a:ext cx="5905266" cy="795528"/>
          </a:xfrm>
          <a:prstGeom prst="rect">
            <a:avLst/>
          </a:prstGeom>
          <a:effectLst>
            <a:outerShdw blurRad="152400" dist="25400" dir="16200000" sx="102000" sy="102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310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vcu-ppt-footer-gray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62472"/>
            <a:ext cx="5905266" cy="795528"/>
          </a:xfrm>
          <a:prstGeom prst="rect">
            <a:avLst/>
          </a:prstGeom>
          <a:effectLst>
            <a:outerShdw blurRad="152400" dist="25400" dir="16200000" sx="102000" sy="102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6470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u-ppt-footer-gray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62472"/>
            <a:ext cx="5905266" cy="795528"/>
          </a:xfrm>
          <a:prstGeom prst="rect">
            <a:avLst/>
          </a:prstGeom>
          <a:effectLst>
            <a:outerShdw blurRad="152400" dist="25400" dir="16200000" sx="102000" sy="102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5318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vcu-ppt-footer-gray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62472"/>
            <a:ext cx="5905266" cy="795528"/>
          </a:xfrm>
          <a:prstGeom prst="rect">
            <a:avLst/>
          </a:prstGeom>
          <a:effectLst>
            <a:outerShdw blurRad="152400" dist="25400" dir="16200000" sx="102000" sy="102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5788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vcu-ppt-footer-gray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62472"/>
            <a:ext cx="5905266" cy="795528"/>
          </a:xfrm>
          <a:prstGeom prst="rect">
            <a:avLst/>
          </a:prstGeom>
          <a:effectLst>
            <a:outerShdw blurRad="152400" dist="25400" dir="16200000" sx="102000" sy="102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7489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de Angle Title Slide">
    <p:bg>
      <p:bgPr>
        <a:solidFill>
          <a:srgbClr val="FFB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3612" y="163531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9871" y="370681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89278" y="6173611"/>
            <a:ext cx="7831666" cy="585611"/>
          </a:xfrm>
          <a:prstGeom prst="rect">
            <a:avLst/>
          </a:prstGeom>
          <a:solidFill>
            <a:srgbClr val="FFBA0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5" name="Picture 4" descr="vcu-ppt-v-cover-4-3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882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8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3212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4905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1942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958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6500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7280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692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740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695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0012" y="163531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067" y="372541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075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934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22733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8629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4615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8872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9497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140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4504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25432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-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section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361267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40410188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1" i="0">
                <a:solidFill>
                  <a:schemeClr val="bg1"/>
                </a:solidFill>
                <a:latin typeface="Liberation Sans Narrow"/>
                <a:cs typeface="Liberation Sans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7454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9368" y="218694"/>
            <a:ext cx="8605265" cy="415498"/>
          </a:xfrm>
        </p:spPr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Liberation Sans Narrow"/>
                <a:cs typeface="Liberation Sans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7704" y="2021814"/>
            <a:ext cx="4880610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1627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128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9368" y="218694"/>
            <a:ext cx="8605265" cy="415498"/>
          </a:xfrm>
        </p:spPr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Liberation Sans Narrow"/>
                <a:cs typeface="Liberation Sans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254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9368" y="218694"/>
            <a:ext cx="8605265" cy="415498"/>
          </a:xfrm>
        </p:spPr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Liberation Sans Narrow"/>
                <a:cs typeface="Liberation Sans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867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1479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C347-410E-CD87-3575-72B93A492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775E65-4862-A4F8-460C-423C044CC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D932A-2AA5-5276-640B-E75D5BE8A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CDF-5CC3-48A6-A4F6-75C80ECA2266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876DB-57DB-2534-A098-7C503DF1C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08071-E4E7-3F65-699D-5F6D2C13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719A-1364-4D80-8207-4D21755A8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1788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5DC30-0364-8037-CEB4-CED56E13D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F2CB3-AD61-56CC-3486-89343759F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8AD21-8A25-48DA-2C4A-31F8B0013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CDF-5CC3-48A6-A4F6-75C80ECA2266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BB17-34C1-A81B-71BD-7FD1112BF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FBC1D-7A21-4D51-9EEB-8E1E3D2C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719A-1364-4D80-8207-4D21755A8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7783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800AD-7D35-2634-55B4-DD7CEE06C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C5E3D-D192-AD4A-7E9F-89AE5878A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4702E-1753-748B-35DB-8DF159004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CDF-5CC3-48A6-A4F6-75C80ECA2266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61F16-25AB-EA92-929C-E0D12878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01737-DAF5-9DDE-B400-CC173927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719A-1364-4D80-8207-4D21755A8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3322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0FD6A-D732-6249-ABB0-D9AEEE7C5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82F61-F3A9-0C5E-9FD0-6A120614D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082CF-9A4B-CECA-2C66-C756C8C69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9D619-A176-EA2A-FC1E-439D659C7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CDF-5CC3-48A6-A4F6-75C80ECA2266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74783-E88F-7AC4-FE9A-5FD9AD7A5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B5826-54B5-B4CC-6611-0CE72129F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719A-1364-4D80-8207-4D21755A8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4796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08F0-4A61-259A-F0B8-EEBC4DA7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1C6C2-C6B5-9CA0-8A3C-4A152C926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80588-F5D0-8B1B-0B03-38D9D3CA7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6FFDC4-2864-ABC8-A016-16D24D09A8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731DC-B002-0E74-D4E3-B5B46CB3D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AAC28-3BE6-5044-0D74-8BE28000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CDF-5CC3-48A6-A4F6-75C80ECA2266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D12C7-6DA1-A20F-1CF7-BE14A2A8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8FEA17-592E-1EFB-6690-3E7984F6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719A-1364-4D80-8207-4D21755A8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9703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D6A0A-4E07-AAAD-E596-945328298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2D3711-3DCD-228B-05F4-CB9B4FA00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CDF-5CC3-48A6-A4F6-75C80ECA2266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04E485-9347-9BE8-2E39-5497C045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C136EF-5C44-C4E7-CED7-2F340EDEE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719A-1364-4D80-8207-4D21755A8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044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DBF68-FE57-10BF-B6E9-96CD57D6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CDF-5CC3-48A6-A4F6-75C80ECA2266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04B3C4-5731-0971-01D0-1592A7CB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B2EF8-C650-2F6F-F65F-AD4BD69CC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719A-1364-4D80-8207-4D21755A8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58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1420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8F0D-F428-FDCF-9AE6-C653FDA3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2A67B-F880-8ED6-36AF-4B48E66D6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ED260B-5463-5DEE-2145-8E5DC1315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692DF-1220-A003-50EE-A1395B874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CDF-5CC3-48A6-A4F6-75C80ECA2266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410BE-B950-EAC1-77B8-D1E7EE05B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9F1A4-6AE8-C387-813E-5767FAA8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719A-1364-4D80-8207-4D21755A8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26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90752-D645-D11F-04A5-96716AD0D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62555-62EF-5606-445C-710A4E541F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E0B56-657A-DADC-DEBE-67DF3DD60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D01B3-C19C-DF5B-4924-0C7BCFEDC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CDF-5CC3-48A6-A4F6-75C80ECA2266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08516-A08C-CD1D-D467-47A6655B7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3CB45-5595-24DD-EA25-A6433AC30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719A-1364-4D80-8207-4D21755A8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1662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45CED-3E1C-95F6-FDAF-F65A52719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8E045-7BB6-E216-CD91-49DFE2EB6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6B954-F91F-8928-15B1-A7835B1CE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CDF-5CC3-48A6-A4F6-75C80ECA2266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091C7-4E15-2ED4-3793-965106E9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BF17F-1D4D-6EFF-0D57-D3E272F4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719A-1364-4D80-8207-4D21755A8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39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5D50B3-9922-E8E3-7E80-EDFEDC38E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6C617-7AE1-3D55-2108-4184E6ABD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5C5BD-05F4-B0E1-AB63-47E4E77C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CDF-5CC3-48A6-A4F6-75C80ECA2266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213B4-0EDC-0D46-606F-E4DB9B83C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B9850-8927-071D-2B0D-BEC7D2F97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719A-1364-4D80-8207-4D21755A8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76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5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124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172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831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9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958EC-8A9B-5F4E-9697-8CFEB4AF788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810375" y="63516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0329F5-542D-9840-825F-A9A559834D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vcu-ppt-footer-gray.eps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62472"/>
            <a:ext cx="5905266" cy="795528"/>
          </a:xfrm>
          <a:prstGeom prst="rect">
            <a:avLst/>
          </a:prstGeom>
          <a:effectLst>
            <a:outerShdw blurRad="152400" dist="25400" dir="16200000" sx="102000" sy="102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984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810375" y="63516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0329F5-542D-9840-825F-A9A559834D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27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810375" y="63516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0329F5-542D-9840-825F-A9A559834D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64C81-70C2-1147-B84E-F8E4B8D4C8C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57200" y="6206079"/>
            <a:ext cx="2887846" cy="37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5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810375" y="63516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0329F5-542D-9840-825F-A9A559834D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vcu-ppt-footer-gray.eps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62472"/>
            <a:ext cx="5905266" cy="7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6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2C09E-C8BC-2549-B1C6-59B915FFCA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8865" y="6042860"/>
            <a:ext cx="4100629" cy="5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6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FFBA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9368" y="218694"/>
            <a:ext cx="860526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Liberation Sans Narrow"/>
                <a:cs typeface="Liberation Sans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7704" y="2021814"/>
            <a:ext cx="488061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502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255F80-F3CA-8057-EFD6-C10FD568C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9BA6F-6E5F-3CA6-C627-FA4DA1953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48D75-252D-D709-BD85-21157569A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9CBCDF-5CC3-48A6-A4F6-75C80ECA2266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284B0-6EE7-E615-364B-57272C6F6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220C7-7C11-9FDB-3F29-87FB41740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1F719A-1364-4D80-8207-4D21755A8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5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mphreyfellowship.org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79" y="2693987"/>
            <a:ext cx="8736037" cy="1470025"/>
          </a:xfrm>
        </p:spPr>
        <p:txBody>
          <a:bodyPr/>
          <a:lstStyle/>
          <a:p>
            <a:r>
              <a:rPr lang="en-US" dirty="0"/>
              <a:t>The Humphrey Fellowship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Presentation at ISSUP</a:t>
            </a:r>
          </a:p>
          <a:p>
            <a:r>
              <a:rPr lang="en-US" sz="2400" dirty="0">
                <a:solidFill>
                  <a:schemeClr val="tx1"/>
                </a:solidFill>
              </a:rPr>
              <a:t>26 June 2024</a:t>
            </a:r>
          </a:p>
          <a:p>
            <a:r>
              <a:rPr lang="en-US" sz="2400" dirty="0">
                <a:solidFill>
                  <a:schemeClr val="tx1"/>
                </a:solidFill>
              </a:rPr>
              <a:t>Robert L. Balster, Virginia Commonwealth University</a:t>
            </a:r>
          </a:p>
          <a:p>
            <a:r>
              <a:rPr lang="en-US" sz="2400" dirty="0">
                <a:solidFill>
                  <a:schemeClr val="tx1"/>
                </a:solidFill>
              </a:rPr>
              <a:t>Hala Najm, ISSUP</a:t>
            </a:r>
          </a:p>
          <a:p>
            <a:r>
              <a:rPr lang="en-US" sz="2400" dirty="0">
                <a:solidFill>
                  <a:schemeClr val="tx1"/>
                </a:solidFill>
              </a:rPr>
              <a:t>Olajumoke Koyejo, Federal Neuropsychiatric Hospital </a:t>
            </a:r>
            <a:r>
              <a:rPr lang="en-US" sz="2400" dirty="0" err="1">
                <a:solidFill>
                  <a:schemeClr val="tx1"/>
                </a:solidFill>
              </a:rPr>
              <a:t>Yaba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D9C32-803E-0D18-23AF-DC0B9D3A9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665" y="5559552"/>
            <a:ext cx="1170431" cy="11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4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41462-0D34-79FF-D3C9-3A3543EAD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Alumni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CC751-E19E-B092-4D93-A05FA2DC3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Hala Najm,  2022-2023 Fellow</a:t>
            </a:r>
          </a:p>
          <a:p>
            <a:r>
              <a:rPr lang="en-US" dirty="0"/>
              <a:t>Olajumoke Koyejo, 2016-2017 Fellow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676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07770-866E-4722-44BE-C39F8B117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Hala Najm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DEE82-B8D7-A3B4-DEE8-1CB4D4F22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VCU Humphrey Fellow </a:t>
            </a:r>
          </a:p>
          <a:p>
            <a:pPr marL="0" indent="0">
              <a:buNone/>
            </a:pPr>
            <a:r>
              <a:rPr lang="en-US" dirty="0"/>
              <a:t>2022-2023 from Lebanon</a:t>
            </a:r>
          </a:p>
          <a:p>
            <a:r>
              <a:rPr lang="en-US" dirty="0"/>
              <a:t>Scientific Support Coordinator, International Society of Substance Use Professionals (ISSUP)</a:t>
            </a:r>
          </a:p>
          <a:p>
            <a:r>
              <a:rPr lang="en-US" dirty="0"/>
              <a:t>Programs Manger for Research with the International Consortium of Universities for Drug Demand Reduction (ICUDDR)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A2DA0-CE3A-6603-CE74-1B6AD3E2D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516" y="108204"/>
            <a:ext cx="2653284" cy="265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16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9221" y="1132142"/>
            <a:ext cx="7886700" cy="58477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121920" rIns="0" bIns="0" rtlCol="0">
            <a:spAutoFit/>
          </a:bodyPr>
          <a:lstStyle/>
          <a:p>
            <a:pPr marL="67628">
              <a:spcBef>
                <a:spcPts val="960"/>
              </a:spcBef>
            </a:pPr>
            <a:r>
              <a:rPr sz="3000" spc="-45" dirty="0">
                <a:solidFill>
                  <a:srgbClr val="000000"/>
                </a:solidFill>
              </a:rPr>
              <a:t>Topics</a:t>
            </a:r>
            <a:r>
              <a:rPr sz="3000" spc="-53" dirty="0">
                <a:solidFill>
                  <a:srgbClr val="000000"/>
                </a:solidFill>
              </a:rPr>
              <a:t> </a:t>
            </a:r>
            <a:r>
              <a:rPr sz="3000" spc="75" dirty="0">
                <a:solidFill>
                  <a:srgbClr val="000000"/>
                </a:solidFill>
              </a:rPr>
              <a:t>I’ll</a:t>
            </a:r>
            <a:r>
              <a:rPr sz="3000" spc="-38" dirty="0">
                <a:solidFill>
                  <a:srgbClr val="000000"/>
                </a:solidFill>
              </a:rPr>
              <a:t> </a:t>
            </a:r>
            <a:r>
              <a:rPr sz="3000" spc="23" dirty="0">
                <a:solidFill>
                  <a:srgbClr val="000000"/>
                </a:solidFill>
              </a:rPr>
              <a:t>cover</a:t>
            </a:r>
            <a:endParaRPr sz="30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15778" y="2373610"/>
            <a:ext cx="3660458" cy="2043188"/>
          </a:xfrm>
          <a:prstGeom prst="rect">
            <a:avLst/>
          </a:prstGeom>
        </p:spPr>
        <p:txBody>
          <a:bodyPr vert="horz" wrap="square" lIns="0" tIns="67628" rIns="0" bIns="0" rtlCol="0">
            <a:spAutoFit/>
          </a:bodyPr>
          <a:lstStyle/>
          <a:p>
            <a:pPr marL="180499" indent="-170974">
              <a:spcBef>
                <a:spcPts val="533"/>
              </a:spcBef>
              <a:buFont typeface="Arial"/>
              <a:buChar char="•"/>
              <a:tabLst>
                <a:tab pos="180499" algn="l"/>
              </a:tabLst>
            </a:pPr>
            <a:r>
              <a:rPr dirty="0"/>
              <a:t>The</a:t>
            </a:r>
            <a:r>
              <a:rPr spc="-41" dirty="0"/>
              <a:t> </a:t>
            </a:r>
            <a:r>
              <a:rPr dirty="0"/>
              <a:t>Beginning</a:t>
            </a:r>
            <a:r>
              <a:rPr spc="-23" dirty="0"/>
              <a:t> </a:t>
            </a:r>
            <a:r>
              <a:rPr dirty="0"/>
              <a:t>of</a:t>
            </a:r>
            <a:r>
              <a:rPr spc="-38" dirty="0"/>
              <a:t> </a:t>
            </a:r>
            <a:r>
              <a:rPr dirty="0"/>
              <a:t>the</a:t>
            </a:r>
            <a:r>
              <a:rPr spc="-38" dirty="0"/>
              <a:t> </a:t>
            </a:r>
            <a:r>
              <a:rPr spc="-8" dirty="0"/>
              <a:t>Journey</a:t>
            </a:r>
          </a:p>
          <a:p>
            <a:pPr marL="180499" indent="-170974">
              <a:spcBef>
                <a:spcPts val="458"/>
              </a:spcBef>
              <a:buFont typeface="Arial"/>
              <a:buChar char="•"/>
              <a:tabLst>
                <a:tab pos="180499" algn="l"/>
              </a:tabLst>
            </a:pPr>
            <a:r>
              <a:rPr dirty="0"/>
              <a:t>The</a:t>
            </a:r>
            <a:r>
              <a:rPr spc="-23" dirty="0"/>
              <a:t> </a:t>
            </a:r>
            <a:r>
              <a:rPr dirty="0"/>
              <a:t>Story</a:t>
            </a:r>
            <a:r>
              <a:rPr spc="-23" dirty="0"/>
              <a:t> </a:t>
            </a:r>
            <a:r>
              <a:rPr spc="-8" dirty="0"/>
              <a:t>Unfolds</a:t>
            </a:r>
          </a:p>
          <a:p>
            <a:pPr marL="180499" indent="-170974">
              <a:spcBef>
                <a:spcPts val="461"/>
              </a:spcBef>
              <a:buFont typeface="Arial"/>
              <a:buChar char="•"/>
              <a:tabLst>
                <a:tab pos="180499" algn="l"/>
              </a:tabLst>
            </a:pPr>
            <a:r>
              <a:rPr dirty="0"/>
              <a:t>Lessons</a:t>
            </a:r>
            <a:r>
              <a:rPr spc="-26" dirty="0"/>
              <a:t> </a:t>
            </a:r>
            <a:r>
              <a:rPr dirty="0"/>
              <a:t>Learned</a:t>
            </a:r>
            <a:r>
              <a:rPr spc="-30" dirty="0"/>
              <a:t> </a:t>
            </a:r>
            <a:r>
              <a:rPr dirty="0"/>
              <a:t>and</a:t>
            </a:r>
            <a:r>
              <a:rPr spc="-23" dirty="0"/>
              <a:t> </a:t>
            </a:r>
            <a:r>
              <a:rPr dirty="0"/>
              <a:t>Memories</a:t>
            </a:r>
            <a:r>
              <a:rPr spc="-26" dirty="0"/>
              <a:t> </a:t>
            </a:r>
            <a:r>
              <a:rPr spc="-15" dirty="0"/>
              <a:t>Made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5593" y="4341114"/>
            <a:ext cx="3035507" cy="16596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9687" y="4024503"/>
            <a:ext cx="3490838" cy="19762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858391"/>
            <a:ext cx="9143999" cy="51423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2026" y="1021270"/>
            <a:ext cx="6453949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0" dirty="0"/>
              <a:t>The</a:t>
            </a:r>
            <a:r>
              <a:rPr spc="56" dirty="0"/>
              <a:t> </a:t>
            </a:r>
            <a:r>
              <a:rPr dirty="0"/>
              <a:t>Beginning</a:t>
            </a:r>
            <a:r>
              <a:rPr spc="64" dirty="0"/>
              <a:t> </a:t>
            </a:r>
            <a:r>
              <a:rPr spc="101" dirty="0"/>
              <a:t>of</a:t>
            </a:r>
            <a:r>
              <a:rPr spc="49" dirty="0"/>
              <a:t> </a:t>
            </a:r>
            <a:r>
              <a:rPr spc="127" dirty="0"/>
              <a:t>the</a:t>
            </a:r>
            <a:r>
              <a:rPr spc="60" dirty="0"/>
              <a:t> </a:t>
            </a:r>
            <a:r>
              <a:rPr spc="-8" dirty="0"/>
              <a:t>Journey…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3809" cy="51434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858391"/>
            <a:ext cx="9143999" cy="51423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858391"/>
            <a:ext cx="9143999" cy="51423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8436"/>
            <a:ext cx="9143999" cy="514226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2026" y="1021271"/>
            <a:ext cx="6453949" cy="457202"/>
          </a:xfrm>
          <a:prstGeom prst="rect">
            <a:avLst/>
          </a:prstGeom>
        </p:spPr>
        <p:txBody>
          <a:bodyPr vert="horz" wrap="square" lIns="0" tIns="41300" rIns="0" bIns="0" rtlCol="0">
            <a:spAutoFit/>
          </a:bodyPr>
          <a:lstStyle/>
          <a:p>
            <a:pPr marL="98108">
              <a:spcBef>
                <a:spcPts val="75"/>
              </a:spcBef>
            </a:pPr>
            <a:r>
              <a:rPr spc="60" dirty="0"/>
              <a:t>The</a:t>
            </a:r>
            <a:r>
              <a:rPr spc="68" dirty="0"/>
              <a:t> </a:t>
            </a:r>
            <a:r>
              <a:rPr dirty="0"/>
              <a:t>Journey</a:t>
            </a:r>
            <a:r>
              <a:rPr spc="68" dirty="0"/>
              <a:t> </a:t>
            </a:r>
            <a:r>
              <a:rPr spc="-8" dirty="0"/>
              <a:t>Unfolds…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806" y="5065852"/>
            <a:ext cx="3031331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</a:pPr>
            <a:r>
              <a:rPr sz="3000" kern="0" spc="-161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Back</a:t>
            </a:r>
            <a:r>
              <a:rPr sz="3000" kern="0" spc="-2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000" kern="0" spc="-131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3000" kern="0" spc="-214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000" kern="0" spc="-139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3000" kern="0" spc="-217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000" kern="0" spc="-109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basics…</a:t>
            </a:r>
            <a:endParaRPr sz="3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857250"/>
            <a:ext cx="9144000" cy="3982403"/>
            <a:chOff x="0" y="0"/>
            <a:chExt cx="12192000" cy="53098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52806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186171"/>
              <a:ext cx="12192000" cy="1234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30622" y="4299776"/>
            <a:ext cx="5277326" cy="5174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3300" kern="0" dirty="0">
                <a:solidFill>
                  <a:sysClr val="windowText" lastClr="000000"/>
                </a:solidFill>
                <a:latin typeface="Carlito"/>
                <a:cs typeface="Carlito"/>
              </a:rPr>
              <a:t>Seminars,</a:t>
            </a:r>
            <a:r>
              <a:rPr sz="3300" kern="0" spc="-64" dirty="0">
                <a:solidFill>
                  <a:sysClr val="windowText" lastClr="000000"/>
                </a:solidFill>
                <a:latin typeface="Carlito"/>
                <a:cs typeface="Carlito"/>
              </a:rPr>
              <a:t> </a:t>
            </a:r>
            <a:r>
              <a:rPr sz="3300" kern="0" spc="-8" dirty="0">
                <a:solidFill>
                  <a:sysClr val="windowText" lastClr="000000"/>
                </a:solidFill>
                <a:latin typeface="Carlito"/>
                <a:cs typeface="Carlito"/>
              </a:rPr>
              <a:t>Courses,</a:t>
            </a:r>
            <a:r>
              <a:rPr sz="3300" kern="0" spc="-86" dirty="0">
                <a:solidFill>
                  <a:sysClr val="windowText" lastClr="000000"/>
                </a:solidFill>
                <a:latin typeface="Carlito"/>
                <a:cs typeface="Carlito"/>
              </a:rPr>
              <a:t> </a:t>
            </a:r>
            <a:r>
              <a:rPr sz="3300" kern="0" dirty="0">
                <a:solidFill>
                  <a:sysClr val="windowText" lastClr="000000"/>
                </a:solidFill>
                <a:latin typeface="Carlito"/>
                <a:cs typeface="Carlito"/>
              </a:rPr>
              <a:t>&amp;</a:t>
            </a:r>
            <a:r>
              <a:rPr sz="3300" kern="0" spc="-64" dirty="0">
                <a:solidFill>
                  <a:sysClr val="windowText" lastClr="000000"/>
                </a:solidFill>
                <a:latin typeface="Carlito"/>
                <a:cs typeface="Carlito"/>
              </a:rPr>
              <a:t> </a:t>
            </a:r>
            <a:r>
              <a:rPr sz="3300" kern="0" spc="-8" dirty="0">
                <a:solidFill>
                  <a:sysClr val="windowText" lastClr="000000"/>
                </a:solidFill>
                <a:latin typeface="Carlito"/>
                <a:cs typeface="Carlito"/>
              </a:rPr>
              <a:t>Fieldtrips</a:t>
            </a:r>
            <a:endParaRPr sz="3300" kern="0">
              <a:solidFill>
                <a:sysClr val="windowText" lastClr="000000"/>
              </a:solidFill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51834" y="1049274"/>
            <a:ext cx="2329434" cy="30655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046" y="1064133"/>
            <a:ext cx="2387631" cy="307562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2542604" y="5083493"/>
            <a:ext cx="4057650" cy="13811"/>
          </a:xfrm>
          <a:custGeom>
            <a:avLst/>
            <a:gdLst/>
            <a:ahLst/>
            <a:cxnLst/>
            <a:rect l="l" t="t" r="r" b="b"/>
            <a:pathLst>
              <a:path w="5410200" h="18414">
                <a:moveTo>
                  <a:pt x="0" y="18288"/>
                </a:moveTo>
                <a:lnTo>
                  <a:pt x="5410200" y="18288"/>
                </a:lnTo>
                <a:lnTo>
                  <a:pt x="5410200" y="0"/>
                </a:lnTo>
                <a:lnTo>
                  <a:pt x="0" y="0"/>
                </a:lnTo>
                <a:lnTo>
                  <a:pt x="0" y="18288"/>
                </a:lnTo>
                <a:close/>
              </a:path>
            </a:pathLst>
          </a:custGeom>
          <a:ln w="41274">
            <a:solidFill>
              <a:srgbClr val="E97031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059042" y="1052704"/>
            <a:ext cx="2926080" cy="4616291"/>
            <a:chOff x="8078723" y="260604"/>
            <a:chExt cx="3901440" cy="615505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78723" y="260604"/>
              <a:ext cx="3066287" cy="40873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398445" y="4309109"/>
              <a:ext cx="1567815" cy="2092325"/>
            </a:xfrm>
            <a:custGeom>
              <a:avLst/>
              <a:gdLst/>
              <a:ahLst/>
              <a:cxnLst/>
              <a:rect l="l" t="t" r="r" b="b"/>
              <a:pathLst>
                <a:path w="1567815" h="2092325">
                  <a:moveTo>
                    <a:pt x="645855" y="0"/>
                  </a:moveTo>
                  <a:lnTo>
                    <a:pt x="695123" y="32880"/>
                  </a:lnTo>
                  <a:lnTo>
                    <a:pt x="744266" y="65759"/>
                  </a:lnTo>
                  <a:lnTo>
                    <a:pt x="793160" y="98635"/>
                  </a:lnTo>
                  <a:lnTo>
                    <a:pt x="841678" y="131508"/>
                  </a:lnTo>
                  <a:lnTo>
                    <a:pt x="889695" y="164377"/>
                  </a:lnTo>
                  <a:lnTo>
                    <a:pt x="937085" y="197240"/>
                  </a:lnTo>
                  <a:lnTo>
                    <a:pt x="983723" y="230095"/>
                  </a:lnTo>
                  <a:lnTo>
                    <a:pt x="1029484" y="262943"/>
                  </a:lnTo>
                  <a:lnTo>
                    <a:pt x="1074242" y="295782"/>
                  </a:lnTo>
                  <a:lnTo>
                    <a:pt x="1117871" y="328610"/>
                  </a:lnTo>
                  <a:lnTo>
                    <a:pt x="1160247" y="361426"/>
                  </a:lnTo>
                  <a:lnTo>
                    <a:pt x="1201243" y="394230"/>
                  </a:lnTo>
                  <a:lnTo>
                    <a:pt x="1240734" y="427020"/>
                  </a:lnTo>
                  <a:lnTo>
                    <a:pt x="1278595" y="459795"/>
                  </a:lnTo>
                  <a:lnTo>
                    <a:pt x="1314700" y="492553"/>
                  </a:lnTo>
                  <a:lnTo>
                    <a:pt x="1348924" y="525294"/>
                  </a:lnTo>
                  <a:lnTo>
                    <a:pt x="1381141" y="558017"/>
                  </a:lnTo>
                  <a:lnTo>
                    <a:pt x="1411226" y="590720"/>
                  </a:lnTo>
                  <a:lnTo>
                    <a:pt x="1439053" y="623402"/>
                  </a:lnTo>
                  <a:lnTo>
                    <a:pt x="1464497" y="656063"/>
                  </a:lnTo>
                  <a:lnTo>
                    <a:pt x="1487432" y="688700"/>
                  </a:lnTo>
                  <a:lnTo>
                    <a:pt x="1507733" y="721313"/>
                  </a:lnTo>
                  <a:lnTo>
                    <a:pt x="1539930" y="786461"/>
                  </a:lnTo>
                  <a:lnTo>
                    <a:pt x="1560086" y="851498"/>
                  </a:lnTo>
                  <a:lnTo>
                    <a:pt x="1567195" y="916414"/>
                  </a:lnTo>
                  <a:lnTo>
                    <a:pt x="1565544" y="948825"/>
                  </a:lnTo>
                  <a:lnTo>
                    <a:pt x="1551867" y="1009250"/>
                  </a:lnTo>
                  <a:lnTo>
                    <a:pt x="1522185" y="1067045"/>
                  </a:lnTo>
                  <a:lnTo>
                    <a:pt x="1476882" y="1126727"/>
                  </a:lnTo>
                  <a:lnTo>
                    <a:pt x="1448967" y="1157134"/>
                  </a:lnTo>
                  <a:lnTo>
                    <a:pt x="1417860" y="1187844"/>
                  </a:lnTo>
                  <a:lnTo>
                    <a:pt x="1383800" y="1218801"/>
                  </a:lnTo>
                  <a:lnTo>
                    <a:pt x="1347024" y="1249947"/>
                  </a:lnTo>
                  <a:lnTo>
                    <a:pt x="1307770" y="1281227"/>
                  </a:lnTo>
                  <a:lnTo>
                    <a:pt x="1266276" y="1312583"/>
                  </a:lnTo>
                  <a:lnTo>
                    <a:pt x="1222780" y="1343961"/>
                  </a:lnTo>
                  <a:lnTo>
                    <a:pt x="1177520" y="1375303"/>
                  </a:lnTo>
                  <a:lnTo>
                    <a:pt x="1130734" y="1406553"/>
                  </a:lnTo>
                  <a:lnTo>
                    <a:pt x="1082660" y="1437654"/>
                  </a:lnTo>
                  <a:lnTo>
                    <a:pt x="1033536" y="1468551"/>
                  </a:lnTo>
                  <a:lnTo>
                    <a:pt x="983600" y="1499186"/>
                  </a:lnTo>
                  <a:lnTo>
                    <a:pt x="933089" y="1529505"/>
                  </a:lnTo>
                  <a:lnTo>
                    <a:pt x="882242" y="1559449"/>
                  </a:lnTo>
                  <a:lnTo>
                    <a:pt x="831297" y="1588963"/>
                  </a:lnTo>
                  <a:lnTo>
                    <a:pt x="780491" y="1617991"/>
                  </a:lnTo>
                  <a:lnTo>
                    <a:pt x="730062" y="1646475"/>
                  </a:lnTo>
                  <a:lnTo>
                    <a:pt x="680249" y="1674360"/>
                  </a:lnTo>
                  <a:lnTo>
                    <a:pt x="631289" y="1701590"/>
                  </a:lnTo>
                  <a:lnTo>
                    <a:pt x="583421" y="1728107"/>
                  </a:lnTo>
                  <a:lnTo>
                    <a:pt x="536882" y="1753856"/>
                  </a:lnTo>
                  <a:lnTo>
                    <a:pt x="491909" y="1778780"/>
                  </a:lnTo>
                  <a:lnTo>
                    <a:pt x="448742" y="1802823"/>
                  </a:lnTo>
                  <a:lnTo>
                    <a:pt x="407618" y="1825929"/>
                  </a:lnTo>
                  <a:lnTo>
                    <a:pt x="368775" y="1848040"/>
                  </a:lnTo>
                  <a:lnTo>
                    <a:pt x="332451" y="1869101"/>
                  </a:lnTo>
                  <a:lnTo>
                    <a:pt x="298884" y="1889056"/>
                  </a:lnTo>
                  <a:lnTo>
                    <a:pt x="240972" y="1925419"/>
                  </a:lnTo>
                  <a:lnTo>
                    <a:pt x="133498" y="2000863"/>
                  </a:lnTo>
                  <a:lnTo>
                    <a:pt x="73335" y="2043065"/>
                  </a:lnTo>
                  <a:lnTo>
                    <a:pt x="33263" y="2070742"/>
                  </a:lnTo>
                  <a:lnTo>
                    <a:pt x="9934" y="2086316"/>
                  </a:lnTo>
                  <a:lnTo>
                    <a:pt x="0" y="2092207"/>
                  </a:lnTo>
                  <a:lnTo>
                    <a:pt x="111" y="2090836"/>
                  </a:lnTo>
                  <a:lnTo>
                    <a:pt x="6920" y="2084624"/>
                  </a:lnTo>
                  <a:lnTo>
                    <a:pt x="17078" y="207599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960680" y="5565572"/>
            <a:ext cx="764381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500" kern="0" spc="-8" dirty="0">
                <a:solidFill>
                  <a:sysClr val="windowText" lastClr="000000"/>
                </a:solidFill>
                <a:latin typeface="Carlito"/>
                <a:cs typeface="Carlito"/>
              </a:rPr>
              <a:t>Maryland</a:t>
            </a:r>
            <a:endParaRPr sz="1500" kern="0">
              <a:solidFill>
                <a:sysClr val="windowText" lastClr="000000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14B54-A96A-338E-EFA6-36860F34F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Conflicts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26317-CD45-1F2D-4FE7-F9FFD7E36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Robert Balster receives a salary from VCU for his work with the Humphrey Fellowship Program</a:t>
            </a:r>
          </a:p>
          <a:p>
            <a:r>
              <a:rPr lang="en-US" dirty="0"/>
              <a:t>Hala Najm and Olajumoke Koyejo have no conflicts to declare</a:t>
            </a:r>
          </a:p>
        </p:txBody>
      </p:sp>
    </p:spTree>
    <p:extLst>
      <p:ext uri="{BB962C8B-B14F-4D97-AF65-F5344CB8AC3E}">
        <p14:creationId xmlns:p14="http://schemas.microsoft.com/office/powerpoint/2010/main" val="3737307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91152" y="4338885"/>
            <a:ext cx="5962174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</a:pPr>
            <a:r>
              <a:rPr sz="3000" kern="0" dirty="0">
                <a:solidFill>
                  <a:sysClr val="windowText" lastClr="000000"/>
                </a:solidFill>
                <a:latin typeface="Carlito"/>
                <a:cs typeface="Carlito"/>
              </a:rPr>
              <a:t>Global</a:t>
            </a:r>
            <a:r>
              <a:rPr sz="3000" kern="0" spc="-53" dirty="0">
                <a:solidFill>
                  <a:sysClr val="windowText" lastClr="000000"/>
                </a:solidFill>
                <a:latin typeface="Carlito"/>
                <a:cs typeface="Carlito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Carlito"/>
                <a:cs typeface="Carlito"/>
              </a:rPr>
              <a:t>leadership</a:t>
            </a:r>
            <a:r>
              <a:rPr sz="3000" kern="0" spc="-64" dirty="0">
                <a:solidFill>
                  <a:sysClr val="windowText" lastClr="000000"/>
                </a:solidFill>
                <a:latin typeface="Carlito"/>
                <a:cs typeface="Carlito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Carlito"/>
                <a:cs typeface="Carlito"/>
              </a:rPr>
              <a:t>Forum</a:t>
            </a:r>
            <a:r>
              <a:rPr sz="3000" kern="0" spc="-41" dirty="0">
                <a:solidFill>
                  <a:sysClr val="windowText" lastClr="000000"/>
                </a:solidFill>
                <a:latin typeface="Carlito"/>
                <a:cs typeface="Carlito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Carlito"/>
                <a:cs typeface="Carlito"/>
              </a:rPr>
              <a:t>&amp;</a:t>
            </a:r>
            <a:r>
              <a:rPr sz="3000" kern="0" spc="-56" dirty="0">
                <a:solidFill>
                  <a:sysClr val="windowText" lastClr="000000"/>
                </a:solidFill>
                <a:latin typeface="Carlito"/>
                <a:cs typeface="Carlito"/>
              </a:rPr>
              <a:t> </a:t>
            </a:r>
            <a:r>
              <a:rPr sz="3000" kern="0" spc="-8" dirty="0">
                <a:solidFill>
                  <a:sysClr val="windowText" lastClr="000000"/>
                </a:solidFill>
                <a:latin typeface="Carlito"/>
                <a:cs typeface="Carlito"/>
              </a:rPr>
              <a:t>Workshops</a:t>
            </a:r>
            <a:endParaRPr sz="3000" kern="0">
              <a:solidFill>
                <a:sysClr val="windowText" lastClr="000000"/>
              </a:solidFill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38131" y="5057204"/>
            <a:ext cx="2468880" cy="13811"/>
          </a:xfrm>
          <a:custGeom>
            <a:avLst/>
            <a:gdLst/>
            <a:ahLst/>
            <a:cxnLst/>
            <a:rect l="l" t="t" r="r" b="b"/>
            <a:pathLst>
              <a:path w="3291840" h="18414">
                <a:moveTo>
                  <a:pt x="0" y="18287"/>
                </a:moveTo>
                <a:lnTo>
                  <a:pt x="3291840" y="18287"/>
                </a:lnTo>
                <a:lnTo>
                  <a:pt x="3291840" y="0"/>
                </a:lnTo>
                <a:lnTo>
                  <a:pt x="0" y="0"/>
                </a:lnTo>
                <a:lnTo>
                  <a:pt x="0" y="18287"/>
                </a:lnTo>
                <a:close/>
              </a:path>
            </a:pathLst>
          </a:custGeom>
          <a:ln w="41275">
            <a:solidFill>
              <a:srgbClr val="E97031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857250"/>
            <a:ext cx="9144000" cy="4715828"/>
            <a:chOff x="0" y="0"/>
            <a:chExt cx="12192000" cy="62877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095999" cy="41939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9837" y="0"/>
              <a:ext cx="6172162" cy="418634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07672" y="4179570"/>
              <a:ext cx="11558270" cy="2094230"/>
            </a:xfrm>
            <a:custGeom>
              <a:avLst/>
              <a:gdLst/>
              <a:ahLst/>
              <a:cxnLst/>
              <a:rect l="l" t="t" r="r" b="b"/>
              <a:pathLst>
                <a:path w="11558270" h="2094229">
                  <a:moveTo>
                    <a:pt x="921382" y="0"/>
                  </a:moveTo>
                  <a:lnTo>
                    <a:pt x="872109" y="32905"/>
                  </a:lnTo>
                  <a:lnTo>
                    <a:pt x="822961" y="65808"/>
                  </a:lnTo>
                  <a:lnTo>
                    <a:pt x="774064" y="98708"/>
                  </a:lnTo>
                  <a:lnTo>
                    <a:pt x="725544" y="131604"/>
                  </a:lnTo>
                  <a:lnTo>
                    <a:pt x="677524" y="164495"/>
                  </a:lnTo>
                  <a:lnTo>
                    <a:pt x="630132" y="197380"/>
                  </a:lnTo>
                  <a:lnTo>
                    <a:pt x="583492" y="230257"/>
                  </a:lnTo>
                  <a:lnTo>
                    <a:pt x="537730" y="263126"/>
                  </a:lnTo>
                  <a:lnTo>
                    <a:pt x="492971" y="295986"/>
                  </a:lnTo>
                  <a:lnTo>
                    <a:pt x="449341" y="328835"/>
                  </a:lnTo>
                  <a:lnTo>
                    <a:pt x="406965" y="361673"/>
                  </a:lnTo>
                  <a:lnTo>
                    <a:pt x="365969" y="394498"/>
                  </a:lnTo>
                  <a:lnTo>
                    <a:pt x="326477" y="427309"/>
                  </a:lnTo>
                  <a:lnTo>
                    <a:pt x="288616" y="460106"/>
                  </a:lnTo>
                  <a:lnTo>
                    <a:pt x="252511" y="492887"/>
                  </a:lnTo>
                  <a:lnTo>
                    <a:pt x="218287" y="525650"/>
                  </a:lnTo>
                  <a:lnTo>
                    <a:pt x="186070" y="558396"/>
                  </a:lnTo>
                  <a:lnTo>
                    <a:pt x="155985" y="591123"/>
                  </a:lnTo>
                  <a:lnTo>
                    <a:pt x="128158" y="623829"/>
                  </a:lnTo>
                  <a:lnTo>
                    <a:pt x="102714" y="656514"/>
                  </a:lnTo>
                  <a:lnTo>
                    <a:pt x="79778" y="689177"/>
                  </a:lnTo>
                  <a:lnTo>
                    <a:pt x="59476" y="721817"/>
                  </a:lnTo>
                  <a:lnTo>
                    <a:pt x="27275" y="787022"/>
                  </a:lnTo>
                  <a:lnTo>
                    <a:pt x="7115" y="852120"/>
                  </a:lnTo>
                  <a:lnTo>
                    <a:pt x="0" y="917103"/>
                  </a:lnTo>
                  <a:lnTo>
                    <a:pt x="1647" y="949549"/>
                  </a:lnTo>
                  <a:lnTo>
                    <a:pt x="15324" y="1010033"/>
                  </a:lnTo>
                  <a:lnTo>
                    <a:pt x="45015" y="1067870"/>
                  </a:lnTo>
                  <a:lnTo>
                    <a:pt x="90327" y="1127594"/>
                  </a:lnTo>
                  <a:lnTo>
                    <a:pt x="118245" y="1158023"/>
                  </a:lnTo>
                  <a:lnTo>
                    <a:pt x="149355" y="1188754"/>
                  </a:lnTo>
                  <a:lnTo>
                    <a:pt x="183419" y="1219732"/>
                  </a:lnTo>
                  <a:lnTo>
                    <a:pt x="220198" y="1250900"/>
                  </a:lnTo>
                  <a:lnTo>
                    <a:pt x="259454" y="1282201"/>
                  </a:lnTo>
                  <a:lnTo>
                    <a:pt x="300950" y="1313579"/>
                  </a:lnTo>
                  <a:lnTo>
                    <a:pt x="344448" y="1344977"/>
                  </a:lnTo>
                  <a:lnTo>
                    <a:pt x="389709" y="1376340"/>
                  </a:lnTo>
                  <a:lnTo>
                    <a:pt x="436497" y="1407611"/>
                  </a:lnTo>
                  <a:lnTo>
                    <a:pt x="484572" y="1438733"/>
                  </a:lnTo>
                  <a:lnTo>
                    <a:pt x="533697" y="1469651"/>
                  </a:lnTo>
                  <a:lnTo>
                    <a:pt x="583635" y="1500307"/>
                  </a:lnTo>
                  <a:lnTo>
                    <a:pt x="634146" y="1530645"/>
                  </a:lnTo>
                  <a:lnTo>
                    <a:pt x="684994" y="1560609"/>
                  </a:lnTo>
                  <a:lnTo>
                    <a:pt x="735940" y="1590143"/>
                  </a:lnTo>
                  <a:lnTo>
                    <a:pt x="786746" y="1619190"/>
                  </a:lnTo>
                  <a:lnTo>
                    <a:pt x="837175" y="1647693"/>
                  </a:lnTo>
                  <a:lnTo>
                    <a:pt x="886988" y="1675597"/>
                  </a:lnTo>
                  <a:lnTo>
                    <a:pt x="935948" y="1702845"/>
                  </a:lnTo>
                  <a:lnTo>
                    <a:pt x="983817" y="1729380"/>
                  </a:lnTo>
                  <a:lnTo>
                    <a:pt x="1030356" y="1755146"/>
                  </a:lnTo>
                  <a:lnTo>
                    <a:pt x="1075328" y="1780087"/>
                  </a:lnTo>
                  <a:lnTo>
                    <a:pt x="1118495" y="1804146"/>
                  </a:lnTo>
                  <a:lnTo>
                    <a:pt x="1159619" y="1827268"/>
                  </a:lnTo>
                  <a:lnTo>
                    <a:pt x="1198462" y="1849395"/>
                  </a:lnTo>
                  <a:lnTo>
                    <a:pt x="1234786" y="1870470"/>
                  </a:lnTo>
                  <a:lnTo>
                    <a:pt x="1268353" y="1890439"/>
                  </a:lnTo>
                  <a:lnTo>
                    <a:pt x="1326265" y="1926829"/>
                  </a:lnTo>
                  <a:lnTo>
                    <a:pt x="1433738" y="2002327"/>
                  </a:lnTo>
                  <a:lnTo>
                    <a:pt x="1493902" y="2044558"/>
                  </a:lnTo>
                  <a:lnTo>
                    <a:pt x="1533974" y="2072255"/>
                  </a:lnTo>
                  <a:lnTo>
                    <a:pt x="1557303" y="2087840"/>
                  </a:lnTo>
                  <a:lnTo>
                    <a:pt x="1567237" y="2093734"/>
                  </a:lnTo>
                  <a:lnTo>
                    <a:pt x="1567125" y="2092362"/>
                  </a:lnTo>
                  <a:lnTo>
                    <a:pt x="1560317" y="2086144"/>
                  </a:lnTo>
                  <a:lnTo>
                    <a:pt x="1550159" y="2077504"/>
                  </a:lnTo>
                </a:path>
                <a:path w="11558270" h="2094229">
                  <a:moveTo>
                    <a:pt x="10636628" y="0"/>
                  </a:moveTo>
                  <a:lnTo>
                    <a:pt x="10685896" y="32905"/>
                  </a:lnTo>
                  <a:lnTo>
                    <a:pt x="10735040" y="65808"/>
                  </a:lnTo>
                  <a:lnTo>
                    <a:pt x="10783933" y="98708"/>
                  </a:lnTo>
                  <a:lnTo>
                    <a:pt x="10832451" y="131604"/>
                  </a:lnTo>
                  <a:lnTo>
                    <a:pt x="10880468" y="164495"/>
                  </a:lnTo>
                  <a:lnTo>
                    <a:pt x="10927858" y="197380"/>
                  </a:lnTo>
                  <a:lnTo>
                    <a:pt x="10974497" y="230257"/>
                  </a:lnTo>
                  <a:lnTo>
                    <a:pt x="11020257" y="263126"/>
                  </a:lnTo>
                  <a:lnTo>
                    <a:pt x="11065015" y="295986"/>
                  </a:lnTo>
                  <a:lnTo>
                    <a:pt x="11108645" y="328835"/>
                  </a:lnTo>
                  <a:lnTo>
                    <a:pt x="11151020" y="361673"/>
                  </a:lnTo>
                  <a:lnTo>
                    <a:pt x="11192016" y="394498"/>
                  </a:lnTo>
                  <a:lnTo>
                    <a:pt x="11231508" y="427309"/>
                  </a:lnTo>
                  <a:lnTo>
                    <a:pt x="11269368" y="460106"/>
                  </a:lnTo>
                  <a:lnTo>
                    <a:pt x="11305474" y="492887"/>
                  </a:lnTo>
                  <a:lnTo>
                    <a:pt x="11339697" y="525650"/>
                  </a:lnTo>
                  <a:lnTo>
                    <a:pt x="11371914" y="558396"/>
                  </a:lnTo>
                  <a:lnTo>
                    <a:pt x="11401999" y="591123"/>
                  </a:lnTo>
                  <a:lnTo>
                    <a:pt x="11429826" y="623829"/>
                  </a:lnTo>
                  <a:lnTo>
                    <a:pt x="11455270" y="656514"/>
                  </a:lnTo>
                  <a:lnTo>
                    <a:pt x="11478205" y="689177"/>
                  </a:lnTo>
                  <a:lnTo>
                    <a:pt x="11498506" y="721817"/>
                  </a:lnTo>
                  <a:lnTo>
                    <a:pt x="11530704" y="787022"/>
                  </a:lnTo>
                  <a:lnTo>
                    <a:pt x="11550859" y="852120"/>
                  </a:lnTo>
                  <a:lnTo>
                    <a:pt x="11557969" y="917103"/>
                  </a:lnTo>
                  <a:lnTo>
                    <a:pt x="11556317" y="949549"/>
                  </a:lnTo>
                  <a:lnTo>
                    <a:pt x="11542640" y="1010033"/>
                  </a:lnTo>
                  <a:lnTo>
                    <a:pt x="11512959" y="1067870"/>
                  </a:lnTo>
                  <a:lnTo>
                    <a:pt x="11467655" y="1127594"/>
                  </a:lnTo>
                  <a:lnTo>
                    <a:pt x="11439740" y="1158023"/>
                  </a:lnTo>
                  <a:lnTo>
                    <a:pt x="11408634" y="1188754"/>
                  </a:lnTo>
                  <a:lnTo>
                    <a:pt x="11374573" y="1219732"/>
                  </a:lnTo>
                  <a:lnTo>
                    <a:pt x="11337797" y="1250900"/>
                  </a:lnTo>
                  <a:lnTo>
                    <a:pt x="11298543" y="1282201"/>
                  </a:lnTo>
                  <a:lnTo>
                    <a:pt x="11257049" y="1313579"/>
                  </a:lnTo>
                  <a:lnTo>
                    <a:pt x="11213554" y="1344977"/>
                  </a:lnTo>
                  <a:lnTo>
                    <a:pt x="11168294" y="1376340"/>
                  </a:lnTo>
                  <a:lnTo>
                    <a:pt x="11121508" y="1407611"/>
                  </a:lnTo>
                  <a:lnTo>
                    <a:pt x="11073434" y="1438733"/>
                  </a:lnTo>
                  <a:lnTo>
                    <a:pt x="11024310" y="1469651"/>
                  </a:lnTo>
                  <a:lnTo>
                    <a:pt x="10974373" y="1500307"/>
                  </a:lnTo>
                  <a:lnTo>
                    <a:pt x="10923863" y="1530645"/>
                  </a:lnTo>
                  <a:lnTo>
                    <a:pt x="10873016" y="1560609"/>
                  </a:lnTo>
                  <a:lnTo>
                    <a:pt x="10822070" y="1590143"/>
                  </a:lnTo>
                  <a:lnTo>
                    <a:pt x="10771264" y="1619190"/>
                  </a:lnTo>
                  <a:lnTo>
                    <a:pt x="10720836" y="1647693"/>
                  </a:lnTo>
                  <a:lnTo>
                    <a:pt x="10671023" y="1675597"/>
                  </a:lnTo>
                  <a:lnTo>
                    <a:pt x="10622063" y="1702845"/>
                  </a:lnTo>
                  <a:lnTo>
                    <a:pt x="10574194" y="1729380"/>
                  </a:lnTo>
                  <a:lnTo>
                    <a:pt x="10527655" y="1755146"/>
                  </a:lnTo>
                  <a:lnTo>
                    <a:pt x="10482683" y="1780087"/>
                  </a:lnTo>
                  <a:lnTo>
                    <a:pt x="10439516" y="1804146"/>
                  </a:lnTo>
                  <a:lnTo>
                    <a:pt x="10398392" y="1827268"/>
                  </a:lnTo>
                  <a:lnTo>
                    <a:pt x="10359549" y="1849395"/>
                  </a:lnTo>
                  <a:lnTo>
                    <a:pt x="10323225" y="1870470"/>
                  </a:lnTo>
                  <a:lnTo>
                    <a:pt x="10289657" y="1890439"/>
                  </a:lnTo>
                  <a:lnTo>
                    <a:pt x="10231745" y="1926829"/>
                  </a:lnTo>
                  <a:lnTo>
                    <a:pt x="10124272" y="2002327"/>
                  </a:lnTo>
                  <a:lnTo>
                    <a:pt x="10064108" y="2044558"/>
                  </a:lnTo>
                  <a:lnTo>
                    <a:pt x="10024036" y="2072255"/>
                  </a:lnTo>
                  <a:lnTo>
                    <a:pt x="10000707" y="2087840"/>
                  </a:lnTo>
                  <a:lnTo>
                    <a:pt x="9990773" y="2093734"/>
                  </a:lnTo>
                  <a:lnTo>
                    <a:pt x="9990885" y="2092362"/>
                  </a:lnTo>
                  <a:lnTo>
                    <a:pt x="9997694" y="2086144"/>
                  </a:lnTo>
                  <a:lnTo>
                    <a:pt x="10007851" y="2077504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540859" y="5436413"/>
            <a:ext cx="154305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kern="0" spc="-8" dirty="0">
                <a:solidFill>
                  <a:sysClr val="windowText" lastClr="000000"/>
                </a:solidFill>
                <a:latin typeface="Carlito"/>
                <a:cs typeface="Carlito"/>
              </a:rPr>
              <a:t>Washington</a:t>
            </a:r>
            <a:r>
              <a:rPr kern="0" spc="-68" dirty="0">
                <a:solidFill>
                  <a:sysClr val="windowText" lastClr="000000"/>
                </a:solidFill>
                <a:latin typeface="Carlito"/>
                <a:cs typeface="Carlito"/>
              </a:rPr>
              <a:t> </a:t>
            </a:r>
            <a:r>
              <a:rPr kern="0" spc="-15" dirty="0">
                <a:solidFill>
                  <a:sysClr val="windowText" lastClr="000000"/>
                </a:solidFill>
                <a:latin typeface="Carlito"/>
                <a:cs typeface="Carlito"/>
              </a:rPr>
              <a:t>D.C.</a:t>
            </a:r>
            <a:endParaRPr kern="0">
              <a:solidFill>
                <a:sysClr val="windowText" lastClr="000000"/>
              </a:solidFill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41567" y="5449671"/>
            <a:ext cx="1218724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spcBef>
                <a:spcPts val="75"/>
              </a:spcBef>
            </a:pPr>
            <a:r>
              <a:rPr kern="0" spc="-8" dirty="0">
                <a:solidFill>
                  <a:sysClr val="windowText" lastClr="000000"/>
                </a:solidFill>
                <a:latin typeface="Carlito"/>
                <a:cs typeface="Carlito"/>
              </a:rPr>
              <a:t>Philadelphia, </a:t>
            </a:r>
            <a:r>
              <a:rPr kern="0" spc="-19" dirty="0">
                <a:solidFill>
                  <a:sysClr val="windowText" lastClr="000000"/>
                </a:solidFill>
                <a:latin typeface="Carlito"/>
                <a:cs typeface="Carlito"/>
              </a:rPr>
              <a:t>Pennsylvania</a:t>
            </a:r>
            <a:endParaRPr kern="0">
              <a:solidFill>
                <a:sysClr val="windowText" lastClr="000000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defTabSz="685800"/>
            <a:endParaRPr sz="1350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A769F">
              <a:alpha val="7058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634" y="4928463"/>
            <a:ext cx="1959293" cy="800059"/>
          </a:xfrm>
          <a:prstGeom prst="rect">
            <a:avLst/>
          </a:prstGeom>
        </p:spPr>
        <p:txBody>
          <a:bodyPr vert="horz" wrap="square" lIns="0" tIns="55721" rIns="0" bIns="0" rtlCol="0">
            <a:spAutoFit/>
          </a:bodyPr>
          <a:lstStyle/>
          <a:p>
            <a:pPr marL="9525" marR="3810" defTabSz="685800">
              <a:lnSpc>
                <a:spcPts val="2918"/>
              </a:lnSpc>
              <a:spcBef>
                <a:spcPts val="439"/>
              </a:spcBef>
            </a:pPr>
            <a:r>
              <a:rPr sz="2700" kern="0" spc="-8" dirty="0">
                <a:solidFill>
                  <a:sysClr val="windowText" lastClr="000000"/>
                </a:solidFill>
                <a:latin typeface="Carlito"/>
                <a:cs typeface="Carlito"/>
              </a:rPr>
              <a:t>Networking Opportunities</a:t>
            </a:r>
            <a:endParaRPr sz="2700" kern="0" dirty="0">
              <a:solidFill>
                <a:sysClr val="windowText" lastClr="000000"/>
              </a:solidFill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857250"/>
            <a:ext cx="9144000" cy="5143500"/>
            <a:chOff x="0" y="0"/>
            <a:chExt cx="12192000" cy="6858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15400" y="0"/>
              <a:ext cx="3276599" cy="55182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25940" y="185928"/>
              <a:ext cx="2638043" cy="47518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4176" y="1511871"/>
              <a:ext cx="3626993" cy="53461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04715" y="1920239"/>
              <a:ext cx="2638043" cy="47518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4517136" cy="456730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4038598" cy="39867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1552" y="1513268"/>
              <a:ext cx="3628517" cy="53447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32092" y="1921764"/>
              <a:ext cx="2639567" cy="475005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27634" y="3985451"/>
            <a:ext cx="2586990" cy="74828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400" b="1" kern="0" dirty="0">
                <a:solidFill>
                  <a:sysClr val="windowText" lastClr="000000"/>
                </a:solidFill>
                <a:latin typeface="Liberation Sans Narrow"/>
                <a:cs typeface="Liberation Sans Narrow"/>
              </a:rPr>
              <a:t>First</a:t>
            </a:r>
            <a:r>
              <a:rPr sz="2400" b="1" kern="0" spc="-23" dirty="0">
                <a:solidFill>
                  <a:sysClr val="windowText" lastClr="000000"/>
                </a:solidFill>
                <a:latin typeface="Liberation Sans Narrow"/>
                <a:cs typeface="Liberation Sans Narrow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Liberation Sans Narrow"/>
                <a:cs typeface="Liberation Sans Narrow"/>
              </a:rPr>
              <a:t>Lady</a:t>
            </a:r>
            <a:r>
              <a:rPr sz="2400" b="1" kern="0" spc="-23" dirty="0">
                <a:solidFill>
                  <a:sysClr val="windowText" lastClr="000000"/>
                </a:solidFill>
                <a:latin typeface="Liberation Sans Narrow"/>
                <a:cs typeface="Liberation Sans Narrow"/>
              </a:rPr>
              <a:t> </a:t>
            </a:r>
            <a:r>
              <a:rPr sz="2400" b="1" kern="0" spc="90" dirty="0">
                <a:solidFill>
                  <a:sysClr val="windowText" lastClr="000000"/>
                </a:solidFill>
                <a:latin typeface="Liberation Sans Narrow"/>
                <a:cs typeface="Liberation Sans Narrow"/>
              </a:rPr>
              <a:t>of</a:t>
            </a:r>
            <a:r>
              <a:rPr sz="2400" b="1" kern="0" spc="-8" dirty="0">
                <a:solidFill>
                  <a:sysClr val="windowText" lastClr="000000"/>
                </a:solidFill>
                <a:latin typeface="Liberation Sans Narrow"/>
                <a:cs typeface="Liberation Sans Narrow"/>
              </a:rPr>
              <a:t> </a:t>
            </a:r>
            <a:r>
              <a:rPr sz="2400" b="1" kern="0" spc="41" dirty="0">
                <a:solidFill>
                  <a:sysClr val="windowText" lastClr="000000"/>
                </a:solidFill>
                <a:latin typeface="Liberation Sans Narrow"/>
                <a:cs typeface="Liberation Sans Narrow"/>
              </a:rPr>
              <a:t>Virginia</a:t>
            </a:r>
            <a:endParaRPr sz="2400" kern="0">
              <a:solidFill>
                <a:sysClr val="windowText" lastClr="000000"/>
              </a:solidFill>
              <a:latin typeface="Liberation Sans Narrow"/>
              <a:cs typeface="Liberation Sans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27951" y="4702398"/>
            <a:ext cx="1620203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b="1" kern="0" dirty="0">
                <a:solidFill>
                  <a:sysClr val="windowText" lastClr="000000"/>
                </a:solidFill>
                <a:latin typeface="Liberation Sans Narrow"/>
                <a:cs typeface="Liberation Sans Narrow"/>
              </a:rPr>
              <a:t>President</a:t>
            </a:r>
            <a:r>
              <a:rPr b="1" kern="0" spc="150" dirty="0">
                <a:solidFill>
                  <a:sysClr val="windowText" lastClr="000000"/>
                </a:solidFill>
                <a:latin typeface="Liberation Sans Narrow"/>
                <a:cs typeface="Liberation Sans Narrow"/>
              </a:rPr>
              <a:t> </a:t>
            </a:r>
            <a:r>
              <a:rPr b="1" kern="0" spc="71" dirty="0">
                <a:solidFill>
                  <a:sysClr val="windowText" lastClr="000000"/>
                </a:solidFill>
                <a:latin typeface="Liberation Sans Narrow"/>
                <a:cs typeface="Liberation Sans Narrow"/>
              </a:rPr>
              <a:t>of</a:t>
            </a:r>
            <a:r>
              <a:rPr b="1" kern="0" spc="150" dirty="0">
                <a:solidFill>
                  <a:sysClr val="windowText" lastClr="000000"/>
                </a:solidFill>
                <a:latin typeface="Liberation Sans Narrow"/>
                <a:cs typeface="Liberation Sans Narrow"/>
              </a:rPr>
              <a:t> </a:t>
            </a:r>
            <a:r>
              <a:rPr b="1" kern="0" spc="-19" dirty="0">
                <a:solidFill>
                  <a:sysClr val="windowText" lastClr="000000"/>
                </a:solidFill>
                <a:latin typeface="Liberation Sans Narrow"/>
                <a:cs typeface="Liberation Sans Narrow"/>
              </a:rPr>
              <a:t>VCU</a:t>
            </a:r>
            <a:endParaRPr kern="0" dirty="0">
              <a:solidFill>
                <a:sysClr val="windowText" lastClr="000000"/>
              </a:solidFill>
              <a:latin typeface="Liberation Sans Narrow"/>
              <a:cs typeface="Liberation Sans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94912" y="1673983"/>
            <a:ext cx="2061238" cy="28613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460534" defTabSz="685800">
              <a:spcBef>
                <a:spcPts val="71"/>
              </a:spcBef>
            </a:pPr>
            <a:r>
              <a:rPr lang="en-US" b="1" kern="0" spc="-15" dirty="0">
                <a:solidFill>
                  <a:sysClr val="windowText" lastClr="000000"/>
                </a:solidFill>
                <a:latin typeface="Liberation Sans Narrow"/>
                <a:cs typeface="Liberation Sans Narrow"/>
              </a:rPr>
              <a:t>State Senators</a:t>
            </a:r>
            <a:endParaRPr kern="0" dirty="0">
              <a:solidFill>
                <a:sysClr val="windowText" lastClr="000000"/>
              </a:solidFill>
              <a:latin typeface="Liberation Sans Narrow"/>
              <a:cs typeface="Liberation Sans Narr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50101" y="990967"/>
            <a:ext cx="5748338" cy="1642586"/>
            <a:chOff x="4200135" y="178289"/>
            <a:chExt cx="7664450" cy="21901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0135" y="178289"/>
              <a:ext cx="7664214" cy="21900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223004" y="201167"/>
              <a:ext cx="7568565" cy="2094230"/>
            </a:xfrm>
            <a:custGeom>
              <a:avLst/>
              <a:gdLst/>
              <a:ahLst/>
              <a:cxnLst/>
              <a:rect l="l" t="t" r="r" b="b"/>
              <a:pathLst>
                <a:path w="7568565" h="2094230">
                  <a:moveTo>
                    <a:pt x="7568183" y="0"/>
                  </a:moveTo>
                  <a:lnTo>
                    <a:pt x="0" y="0"/>
                  </a:lnTo>
                  <a:lnTo>
                    <a:pt x="0" y="2093976"/>
                  </a:lnTo>
                  <a:lnTo>
                    <a:pt x="7568183" y="2093976"/>
                  </a:lnTo>
                  <a:lnTo>
                    <a:pt x="75681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223004" y="201167"/>
              <a:ext cx="7568565" cy="2094230"/>
            </a:xfrm>
            <a:custGeom>
              <a:avLst/>
              <a:gdLst/>
              <a:ahLst/>
              <a:cxnLst/>
              <a:rect l="l" t="t" r="r" b="b"/>
              <a:pathLst>
                <a:path w="7568565" h="2094230">
                  <a:moveTo>
                    <a:pt x="0" y="2093976"/>
                  </a:moveTo>
                  <a:lnTo>
                    <a:pt x="7568183" y="2093976"/>
                  </a:lnTo>
                  <a:lnTo>
                    <a:pt x="7568183" y="0"/>
                  </a:lnTo>
                  <a:lnTo>
                    <a:pt x="0" y="0"/>
                  </a:lnTo>
                  <a:lnTo>
                    <a:pt x="0" y="2093976"/>
                  </a:lnTo>
                  <a:close/>
                </a:path>
              </a:pathLst>
            </a:custGeom>
            <a:ln w="12700">
              <a:solidFill>
                <a:srgbClr val="DEDEDE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50076" y="1228249"/>
            <a:ext cx="2194750" cy="1173302"/>
          </a:xfrm>
          <a:prstGeom prst="rect">
            <a:avLst/>
          </a:prstGeom>
        </p:spPr>
        <p:txBody>
          <a:bodyPr vert="horz" wrap="square" lIns="0" tIns="50959" rIns="0" bIns="0" rtlCol="0">
            <a:spAutoFit/>
          </a:bodyPr>
          <a:lstStyle/>
          <a:p>
            <a:pPr marL="9525" marR="3810">
              <a:lnSpc>
                <a:spcPct val="90000"/>
              </a:lnSpc>
              <a:spcBef>
                <a:spcPts val="401"/>
              </a:spcBef>
            </a:pPr>
            <a:r>
              <a:rPr spc="41" dirty="0">
                <a:solidFill>
                  <a:srgbClr val="000000"/>
                </a:solidFill>
              </a:rPr>
              <a:t>Cultural </a:t>
            </a:r>
            <a:r>
              <a:rPr spc="-8" dirty="0">
                <a:solidFill>
                  <a:srgbClr val="000000"/>
                </a:solidFill>
              </a:rPr>
              <a:t>Exchange </a:t>
            </a:r>
            <a:r>
              <a:rPr spc="34" dirty="0">
                <a:solidFill>
                  <a:srgbClr val="000000"/>
                </a:solidFill>
              </a:rPr>
              <a:t>Activities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" y="857250"/>
            <a:ext cx="5700236" cy="2009775"/>
            <a:chOff x="0" y="0"/>
            <a:chExt cx="7600315" cy="26797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956047" cy="267919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155948" y="897636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pPr defTabSz="685800"/>
              <a:endParaRPr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581900" y="516636"/>
              <a:ext cx="18415" cy="1463040"/>
            </a:xfrm>
            <a:custGeom>
              <a:avLst/>
              <a:gdLst/>
              <a:ahLst/>
              <a:cxnLst/>
              <a:rect l="l" t="t" r="r" b="b"/>
              <a:pathLst>
                <a:path w="18415" h="1463039">
                  <a:moveTo>
                    <a:pt x="18288" y="0"/>
                  </a:moveTo>
                  <a:lnTo>
                    <a:pt x="0" y="0"/>
                  </a:lnTo>
                  <a:lnTo>
                    <a:pt x="0" y="1463039"/>
                  </a:lnTo>
                  <a:lnTo>
                    <a:pt x="18288" y="1463039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pPr defTabSz="685800"/>
              <a:endParaRPr sz="135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02051" y="3048379"/>
            <a:ext cx="3072384" cy="291690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54471" y="3070097"/>
            <a:ext cx="3072384" cy="29272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074668"/>
            <a:ext cx="2406014" cy="292607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85750" y="285750"/>
            <a:ext cx="3314700" cy="2031902"/>
          </a:xfrm>
          <a:prstGeom prst="rect">
            <a:avLst/>
          </a:prstGeom>
        </p:spPr>
        <p:txBody>
          <a:bodyPr vert="horz" wrap="square" lIns="0" tIns="640651" rIns="0" bIns="0" rtlCol="0">
            <a:spAutoFit/>
          </a:bodyPr>
          <a:lstStyle/>
          <a:p>
            <a:pPr marL="427673">
              <a:spcBef>
                <a:spcPts val="79"/>
              </a:spcBef>
            </a:pPr>
            <a:r>
              <a:rPr sz="3000" spc="68" dirty="0">
                <a:solidFill>
                  <a:srgbClr val="000000"/>
                </a:solidFill>
              </a:rPr>
              <a:t>Cultural</a:t>
            </a:r>
            <a:r>
              <a:rPr sz="3000" spc="-53" dirty="0">
                <a:solidFill>
                  <a:srgbClr val="000000"/>
                </a:solidFill>
              </a:rPr>
              <a:t> </a:t>
            </a:r>
            <a:r>
              <a:rPr sz="3000" dirty="0">
                <a:solidFill>
                  <a:srgbClr val="000000"/>
                </a:solidFill>
              </a:rPr>
              <a:t>Exchange</a:t>
            </a:r>
            <a:r>
              <a:rPr sz="3000" spc="-64" dirty="0">
                <a:solidFill>
                  <a:srgbClr val="000000"/>
                </a:solidFill>
              </a:rPr>
              <a:t> </a:t>
            </a:r>
            <a:r>
              <a:rPr sz="3000" spc="53" dirty="0">
                <a:solidFill>
                  <a:srgbClr val="000000"/>
                </a:solidFill>
              </a:rPr>
              <a:t>Activities</a:t>
            </a:r>
            <a:endParaRPr sz="3000" dirty="0"/>
          </a:p>
        </p:txBody>
      </p:sp>
      <p:pic>
        <p:nvPicPr>
          <p:cNvPr id="3" name="object 3"/>
          <p:cNvPicPr/>
          <p:nvPr/>
        </p:nvPicPr>
        <p:blipFill rotWithShape="1">
          <a:blip r:embed="rId2" cstate="print"/>
          <a:srcRect l="17624" t="20005" r="27311" b="3910"/>
          <a:stretch/>
        </p:blipFill>
        <p:spPr>
          <a:xfrm>
            <a:off x="168593" y="2456151"/>
            <a:ext cx="2005784" cy="36588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 rotWithShape="1">
          <a:blip r:embed="rId3" cstate="print"/>
          <a:srcRect t="25411" r="18858"/>
          <a:stretch/>
        </p:blipFill>
        <p:spPr>
          <a:xfrm>
            <a:off x="2245385" y="857250"/>
            <a:ext cx="2521458" cy="305838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 rotWithShape="1">
          <a:blip r:embed="rId4" cstate="print"/>
          <a:srcRect t="11356" b="22464"/>
          <a:stretch/>
        </p:blipFill>
        <p:spPr>
          <a:xfrm>
            <a:off x="5150358" y="1211123"/>
            <a:ext cx="3479292" cy="305838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 rotWithShape="1">
          <a:blip r:embed="rId5" cstate="print"/>
          <a:srcRect t="14251" b="10208"/>
          <a:stretch/>
        </p:blipFill>
        <p:spPr>
          <a:xfrm>
            <a:off x="3452393" y="3476600"/>
            <a:ext cx="2628900" cy="2620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857250"/>
            <a:ext cx="9144000" cy="51435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0" y="0"/>
              <a:ext cx="6096000" cy="68579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40"/>
              <a:ext cx="6164454" cy="51561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98272" y="5169636"/>
            <a:ext cx="3937635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700" b="1" kern="0" spc="49" dirty="0">
                <a:solidFill>
                  <a:srgbClr val="252525"/>
                </a:solidFill>
                <a:latin typeface="Liberation Sans Narrow"/>
                <a:cs typeface="Liberation Sans Narrow"/>
              </a:rPr>
              <a:t>Cultural</a:t>
            </a:r>
            <a:r>
              <a:rPr sz="2700" b="1" kern="0" spc="-19" dirty="0">
                <a:solidFill>
                  <a:srgbClr val="252525"/>
                </a:solidFill>
                <a:latin typeface="Liberation Sans Narrow"/>
                <a:cs typeface="Liberation Sans Narrow"/>
              </a:rPr>
              <a:t> </a:t>
            </a:r>
            <a:r>
              <a:rPr sz="2700" b="1" kern="0" dirty="0">
                <a:solidFill>
                  <a:srgbClr val="252525"/>
                </a:solidFill>
                <a:latin typeface="Liberation Sans Narrow"/>
                <a:cs typeface="Liberation Sans Narrow"/>
              </a:rPr>
              <a:t>Exchange</a:t>
            </a:r>
            <a:r>
              <a:rPr sz="2700" b="1" kern="0" spc="-15" dirty="0">
                <a:solidFill>
                  <a:srgbClr val="252525"/>
                </a:solidFill>
                <a:latin typeface="Liberation Sans Narrow"/>
                <a:cs typeface="Liberation Sans Narrow"/>
              </a:rPr>
              <a:t> </a:t>
            </a:r>
            <a:r>
              <a:rPr sz="2700" b="1" kern="0" spc="34" dirty="0">
                <a:solidFill>
                  <a:srgbClr val="252525"/>
                </a:solidFill>
                <a:latin typeface="Liberation Sans Narrow"/>
                <a:cs typeface="Liberation Sans Narrow"/>
              </a:rPr>
              <a:t>Activities</a:t>
            </a:r>
            <a:endParaRPr sz="2700" kern="0">
              <a:solidFill>
                <a:sysClr val="windowText" lastClr="000000"/>
              </a:solidFill>
              <a:latin typeface="Liberation Sans Narrow"/>
              <a:cs typeface="Liberation Sans Narr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026" y="1021270"/>
            <a:ext cx="6453949" cy="864851"/>
          </a:xfrm>
          <a:prstGeom prst="rect">
            <a:avLst/>
          </a:prstGeom>
        </p:spPr>
        <p:txBody>
          <a:bodyPr vert="horz" wrap="square" lIns="0" tIns="353567" rIns="0" bIns="0" rtlCol="0">
            <a:spAutoFit/>
          </a:bodyPr>
          <a:lstStyle/>
          <a:p>
            <a:pPr marL="330994">
              <a:spcBef>
                <a:spcPts val="79"/>
              </a:spcBef>
            </a:pPr>
            <a:r>
              <a:rPr sz="3300" spc="79" dirty="0">
                <a:solidFill>
                  <a:srgbClr val="000000"/>
                </a:solidFill>
              </a:rPr>
              <a:t>Volunteering</a:t>
            </a:r>
            <a:endParaRPr sz="3300"/>
          </a:p>
        </p:txBody>
      </p:sp>
      <p:grpSp>
        <p:nvGrpSpPr>
          <p:cNvPr id="3" name="object 3"/>
          <p:cNvGrpSpPr/>
          <p:nvPr/>
        </p:nvGrpSpPr>
        <p:grpSpPr>
          <a:xfrm>
            <a:off x="43434" y="857250"/>
            <a:ext cx="9100661" cy="5143500"/>
            <a:chOff x="57911" y="0"/>
            <a:chExt cx="1213421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911" y="2129026"/>
              <a:ext cx="7062214" cy="47259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53655" y="0"/>
              <a:ext cx="5038344" cy="68579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857250"/>
            <a:ext cx="9144000" cy="51435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0" y="0"/>
              <a:ext cx="6096000" cy="68579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40"/>
              <a:ext cx="6164580" cy="51561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91211" y="4839081"/>
            <a:ext cx="3610451" cy="93246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</a:pPr>
            <a:r>
              <a:rPr sz="3000" b="1" kern="0" dirty="0">
                <a:solidFill>
                  <a:srgbClr val="252525"/>
                </a:solidFill>
                <a:latin typeface="Liberation Sans Narrow"/>
                <a:cs typeface="Liberation Sans Narrow"/>
              </a:rPr>
              <a:t>Professional</a:t>
            </a:r>
            <a:r>
              <a:rPr sz="3000" b="1" kern="0" spc="375" dirty="0">
                <a:solidFill>
                  <a:srgbClr val="252525"/>
                </a:solidFill>
                <a:latin typeface="Liberation Sans Narrow"/>
                <a:cs typeface="Liberation Sans Narrow"/>
              </a:rPr>
              <a:t> </a:t>
            </a:r>
            <a:r>
              <a:rPr sz="3000" b="1" kern="0" spc="83" dirty="0">
                <a:solidFill>
                  <a:srgbClr val="252525"/>
                </a:solidFill>
                <a:latin typeface="Liberation Sans Narrow"/>
                <a:cs typeface="Liberation Sans Narrow"/>
              </a:rPr>
              <a:t>Affiliation</a:t>
            </a:r>
            <a:endParaRPr sz="3000" kern="0">
              <a:solidFill>
                <a:sysClr val="windowText" lastClr="000000"/>
              </a:solidFill>
              <a:latin typeface="Liberation Sans Narrow"/>
              <a:cs typeface="Liberation Sans Narr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858391"/>
            <a:ext cx="9143999" cy="51423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2026" y="1021270"/>
            <a:ext cx="6453949" cy="916308"/>
          </a:xfrm>
          <a:prstGeom prst="rect">
            <a:avLst/>
          </a:prstGeom>
        </p:spPr>
        <p:txBody>
          <a:bodyPr vert="horz" wrap="square" lIns="0" tIns="84486" rIns="0" bIns="0" rtlCol="0">
            <a:spAutoFit/>
          </a:bodyPr>
          <a:lstStyle/>
          <a:p>
            <a:pPr marL="99060">
              <a:spcBef>
                <a:spcPts val="75"/>
              </a:spcBef>
            </a:pPr>
            <a:r>
              <a:rPr spc="-38" dirty="0"/>
              <a:t>Lessons</a:t>
            </a:r>
            <a:r>
              <a:rPr spc="-23" dirty="0"/>
              <a:t> </a:t>
            </a:r>
            <a:r>
              <a:rPr spc="60" dirty="0"/>
              <a:t>Learned</a:t>
            </a:r>
            <a:r>
              <a:rPr spc="-23" dirty="0"/>
              <a:t> </a:t>
            </a:r>
            <a:r>
              <a:rPr spc="90" dirty="0"/>
              <a:t>and</a:t>
            </a:r>
            <a:r>
              <a:rPr spc="-15" dirty="0"/>
              <a:t> </a:t>
            </a:r>
            <a:r>
              <a:rPr spc="127" dirty="0"/>
              <a:t>Memories</a:t>
            </a:r>
            <a:r>
              <a:rPr spc="-23" dirty="0"/>
              <a:t> </a:t>
            </a:r>
            <a:r>
              <a:rPr spc="176" dirty="0"/>
              <a:t>Made!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858391"/>
            <a:ext cx="9143999" cy="514235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3E79D-314C-EEA7-87A6-34C9D6883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430" y="1699022"/>
            <a:ext cx="7664570" cy="17907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Hubert H. Humphrey</a:t>
            </a:r>
            <a:br>
              <a:rPr lang="en-US" dirty="0"/>
            </a:br>
            <a:r>
              <a:rPr lang="en-US" dirty="0"/>
              <a:t>Fellowship: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The Icing on my Cake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70EC31-AD17-3E78-2FC0-D812F7037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430" y="3558778"/>
            <a:ext cx="7664570" cy="2344925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300" dirty="0"/>
              <a:t>Dr. Olajumoke Koyejo,</a:t>
            </a:r>
          </a:p>
          <a:p>
            <a:pPr algn="l"/>
            <a:endParaRPr lang="en-US" sz="900" dirty="0"/>
          </a:p>
          <a:p>
            <a:pPr algn="l"/>
            <a:r>
              <a:rPr lang="en-US" dirty="0"/>
              <a:t>Consultant Addiction Psychiatrist, </a:t>
            </a:r>
          </a:p>
          <a:p>
            <a:pPr algn="l"/>
            <a:r>
              <a:rPr lang="en-US" dirty="0"/>
              <a:t>Colombo Plan DAP Coordinator,</a:t>
            </a:r>
          </a:p>
          <a:p>
            <a:pPr algn="l"/>
            <a:r>
              <a:rPr lang="en-US" dirty="0"/>
              <a:t>Humphrey Alumnus 2016 - 17</a:t>
            </a:r>
          </a:p>
          <a:p>
            <a:pPr algn="l"/>
            <a:r>
              <a:rPr lang="en-US" dirty="0"/>
              <a:t>Federal Neuropsychiatrist Hospital,</a:t>
            </a:r>
          </a:p>
          <a:p>
            <a:pPr algn="l"/>
            <a:r>
              <a:rPr lang="en-US" dirty="0" err="1"/>
              <a:t>Yaba</a:t>
            </a:r>
            <a:r>
              <a:rPr lang="en-US" dirty="0"/>
              <a:t>, Lagos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DF867-D992-AAEA-1C25-3342BE061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33" y="1699022"/>
            <a:ext cx="2261827" cy="271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19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3319"/>
          </a:xfrm>
        </p:spPr>
        <p:txBody>
          <a:bodyPr>
            <a:normAutofit/>
          </a:bodyPr>
          <a:lstStyle/>
          <a:p>
            <a:r>
              <a:rPr lang="en-US" sz="3600" dirty="0"/>
              <a:t>What is the Humphrey Fellowship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42" y="1361049"/>
            <a:ext cx="8363243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Non-degree, 10.5-month leadership development program for mid-career professionals</a:t>
            </a:r>
          </a:p>
          <a:p>
            <a:pPr lvl="1"/>
            <a:r>
              <a:rPr lang="en-US" dirty="0"/>
              <a:t>45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Anniversay</a:t>
            </a:r>
            <a:endParaRPr lang="en-US" dirty="0"/>
          </a:p>
          <a:p>
            <a:r>
              <a:rPr lang="en-US" dirty="0"/>
              <a:t>13 US campuses host the programs covering a wide range of development areas</a:t>
            </a:r>
          </a:p>
          <a:p>
            <a:pPr lvl="1"/>
            <a:r>
              <a:rPr lang="en-US" dirty="0"/>
              <a:t>In 2023-24 there were 148 Fellows in the U.S.</a:t>
            </a:r>
          </a:p>
          <a:p>
            <a:pPr lvl="1"/>
            <a:r>
              <a:rPr lang="en-US" dirty="0"/>
              <a:t>VCU Program focuses on Substance Abuse Prevention, Treatment and Policy, and Public Health more generally</a:t>
            </a:r>
          </a:p>
          <a:p>
            <a:r>
              <a:rPr lang="en-US" dirty="0"/>
              <a:t>Funded by the U.S. State Department (one of the Fulbright Programs) and administered by the Institute of International Education (IIE)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693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21FF758-8BFC-945F-5B06-5990C110A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20" y="1669774"/>
            <a:ext cx="4109789" cy="3673457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4500" dirty="0"/>
              <a:t>Bringing out the leader in me</a:t>
            </a:r>
            <a:r>
              <a:rPr lang="en-US" sz="4500" dirty="0">
                <a:solidFill>
                  <a:srgbClr val="FF0000"/>
                </a:solidFill>
              </a:rPr>
              <a:t>…..</a:t>
            </a:r>
          </a:p>
          <a:p>
            <a:pPr algn="ctr"/>
            <a:endParaRPr lang="en-US" sz="4500" dirty="0"/>
          </a:p>
          <a:p>
            <a:pPr algn="ctr"/>
            <a:endParaRPr lang="en-US" sz="4500" dirty="0"/>
          </a:p>
          <a:p>
            <a:pPr algn="ctr"/>
            <a:endParaRPr lang="en-US" sz="4500" dirty="0"/>
          </a:p>
          <a:p>
            <a:pPr algn="ctr"/>
            <a:endParaRPr lang="en-US" sz="4500" dirty="0"/>
          </a:p>
        </p:txBody>
      </p:sp>
      <p:pic>
        <p:nvPicPr>
          <p:cNvPr id="5" name="Content Placeholder 4" descr="A person sitting at a podium&#10;&#10;Description automatically generated">
            <a:extLst>
              <a:ext uri="{FF2B5EF4-FFF2-40B4-BE49-F238E27FC236}">
                <a16:creationId xmlns:a16="http://schemas.microsoft.com/office/drawing/2014/main" id="{A7034EB6-50F8-771A-9BE3-C2C27BBE4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552"/>
          <a:stretch/>
        </p:blipFill>
        <p:spPr>
          <a:xfrm>
            <a:off x="5034211" y="857257"/>
            <a:ext cx="4109789" cy="430888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051478" y="857250"/>
            <a:ext cx="92522" cy="5143500"/>
            <a:chOff x="12068638" y="0"/>
            <a:chExt cx="123362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21E2286-5323-AA93-95EE-5759305D0268}"/>
              </a:ext>
            </a:extLst>
          </p:cNvPr>
          <p:cNvSpPr/>
          <p:nvPr/>
        </p:nvSpPr>
        <p:spPr>
          <a:xfrm>
            <a:off x="5034211" y="5302378"/>
            <a:ext cx="4017268" cy="5540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4D515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The </a:t>
            </a:r>
            <a:r>
              <a:rPr lang="en-US" sz="1350" b="1" dirty="0">
                <a:solidFill>
                  <a:srgbClr val="5F6368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Virginia</a:t>
            </a:r>
            <a:r>
              <a:rPr lang="en-US" sz="1350" dirty="0">
                <a:solidFill>
                  <a:srgbClr val="4D515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 State </a:t>
            </a:r>
            <a:r>
              <a:rPr lang="en-US" sz="1350" b="1" dirty="0">
                <a:solidFill>
                  <a:srgbClr val="5F6368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Capitol</a:t>
            </a:r>
            <a:r>
              <a:rPr lang="en-US" sz="1350" dirty="0">
                <a:solidFill>
                  <a:srgbClr val="4D515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endParaRPr lang="en-GB" sz="1350" dirty="0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94011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A2C29-9101-3562-F9E1-96740647E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7692"/>
            <a:ext cx="7886700" cy="689359"/>
          </a:xfrm>
        </p:spPr>
        <p:txBody>
          <a:bodyPr/>
          <a:lstStyle/>
          <a:p>
            <a:pPr algn="ctr"/>
            <a:r>
              <a:rPr lang="en-US" dirty="0"/>
              <a:t>The spirit of collaboration</a:t>
            </a:r>
            <a:endParaRPr lang="en-GB" dirty="0"/>
          </a:p>
        </p:txBody>
      </p:sp>
      <p:pic>
        <p:nvPicPr>
          <p:cNvPr id="5" name="Content Placeholder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4C638FBE-1BAF-281A-795F-1850DFF81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27" y="1663958"/>
            <a:ext cx="6040747" cy="3263504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18D962-6C4C-ADFD-E810-1B40DF63FDA9}"/>
              </a:ext>
            </a:extLst>
          </p:cNvPr>
          <p:cNvSpPr/>
          <p:nvPr/>
        </p:nvSpPr>
        <p:spPr>
          <a:xfrm>
            <a:off x="1210509" y="4772999"/>
            <a:ext cx="7077974" cy="9941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Global Leadership Forum </a:t>
            </a:r>
          </a:p>
          <a:p>
            <a:pPr algn="ctr" defTabSz="685800"/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Picture with State Department Rep and African Fellows </a:t>
            </a:r>
          </a:p>
          <a:p>
            <a:pPr algn="ctr" defTabSz="685800"/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10/26/2016</a:t>
            </a:r>
            <a:endParaRPr lang="en-GB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5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9" y="857250"/>
            <a:ext cx="914377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2BA5E-C104-9D5E-A6F6-3F04CF593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961292"/>
            <a:ext cx="4926287" cy="439423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Outcome in Nigeria</a:t>
            </a:r>
            <a:endParaRPr lang="en-GB" sz="27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544E5-C3B3-FB9B-561A-4AAFB765D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88" y="1362089"/>
            <a:ext cx="5751706" cy="4534620"/>
          </a:xfrm>
        </p:spPr>
        <p:txBody>
          <a:bodyPr anchor="t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Colombo Plan Drug Advisory Program was introduced to Nigeria to conduct TOT for all basic level UTC curriculum.</a:t>
            </a:r>
          </a:p>
          <a:p>
            <a:r>
              <a:rPr lang="en-US" dirty="0">
                <a:solidFill>
                  <a:schemeClr val="tx2"/>
                </a:solidFill>
              </a:rPr>
              <a:t>Grant from IIE / HHE to conduct:</a:t>
            </a:r>
          </a:p>
          <a:p>
            <a:r>
              <a:rPr lang="en-US" dirty="0">
                <a:solidFill>
                  <a:schemeClr val="tx2"/>
                </a:solidFill>
              </a:rPr>
              <a:t>TOT on the CHILD. 2020</a:t>
            </a:r>
          </a:p>
          <a:p>
            <a:r>
              <a:rPr lang="en-US" dirty="0">
                <a:solidFill>
                  <a:schemeClr val="tx2"/>
                </a:solidFill>
              </a:rPr>
              <a:t>TOT on the advanced level UTC.  2023</a:t>
            </a:r>
          </a:p>
          <a:p>
            <a:r>
              <a:rPr lang="en-US" dirty="0">
                <a:solidFill>
                  <a:schemeClr val="tx2"/>
                </a:solidFill>
              </a:rPr>
              <a:t>723 professionals have been trained in the basic level UTC</a:t>
            </a:r>
          </a:p>
          <a:p>
            <a:r>
              <a:rPr lang="en-US" dirty="0">
                <a:solidFill>
                  <a:schemeClr val="tx2"/>
                </a:solidFill>
              </a:rPr>
              <a:t>48 CHILD Professionals</a:t>
            </a:r>
          </a:p>
          <a:p>
            <a:r>
              <a:rPr lang="en-US" dirty="0">
                <a:solidFill>
                  <a:schemeClr val="tx2"/>
                </a:solidFill>
              </a:rPr>
              <a:t>71 URC professionals </a:t>
            </a:r>
          </a:p>
          <a:p>
            <a:r>
              <a:rPr lang="en-US" dirty="0">
                <a:solidFill>
                  <a:schemeClr val="tx2"/>
                </a:solidFill>
              </a:rPr>
              <a:t>45 professionals have been trained in the advanced level UTC.</a:t>
            </a:r>
          </a:p>
          <a:p>
            <a:r>
              <a:rPr lang="en-US" dirty="0">
                <a:solidFill>
                  <a:schemeClr val="tx2"/>
                </a:solidFill>
              </a:rPr>
              <a:t>And many more </a:t>
            </a:r>
            <a:r>
              <a:rPr lang="en-US" dirty="0">
                <a:solidFill>
                  <a:srgbClr val="FF0000"/>
                </a:solidFill>
              </a:rPr>
              <a:t>........................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63680" y="844714"/>
            <a:ext cx="4780321" cy="5156036"/>
            <a:chOff x="5818240" y="-1"/>
            <a:chExt cx="6373761" cy="6874714"/>
          </a:xfrm>
        </p:grpSpPr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pic>
        <p:nvPicPr>
          <p:cNvPr id="1026" name="Picture 2" descr="Premium PSD | Nigerian flag map ...">
            <a:extLst>
              <a:ext uri="{FF2B5EF4-FFF2-40B4-BE49-F238E27FC236}">
                <a16:creationId xmlns:a16="http://schemas.microsoft.com/office/drawing/2014/main" id="{81E28E3C-4891-9C2C-F08C-0A8D190A6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1294" y="2497585"/>
            <a:ext cx="3106674" cy="25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419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45362-0B72-EC55-3F3D-75B78929D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VCU Humphrey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A73F1-D378-CF78-A0A7-48822637A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Began in 2006-2007, taking over from Johns Hopkins University which hosted Substance Abuse Fellows for many years</a:t>
            </a:r>
          </a:p>
          <a:p>
            <a:r>
              <a:rPr lang="en-US" dirty="0"/>
              <a:t>Typically 8-12 Fellows per year</a:t>
            </a:r>
          </a:p>
          <a:p>
            <a:r>
              <a:rPr lang="en-US" dirty="0"/>
              <a:t>180 VCU alumni from 72 countries</a:t>
            </a:r>
          </a:p>
          <a:p>
            <a:r>
              <a:rPr lang="en-US" dirty="0"/>
              <a:t>About 25 attending ISSUP this year</a:t>
            </a:r>
          </a:p>
        </p:txBody>
      </p:sp>
    </p:spTree>
    <p:extLst>
      <p:ext uri="{BB962C8B-B14F-4D97-AF65-F5344CB8AC3E}">
        <p14:creationId xmlns:p14="http://schemas.microsoft.com/office/powerpoint/2010/main" val="808754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FEF65-AA3C-11FC-45E3-09BF00F8C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29E71-203D-4652-2888-3C619142A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Short-term and long-term Professional Affiliations</a:t>
            </a:r>
          </a:p>
          <a:p>
            <a:r>
              <a:rPr lang="en-US" dirty="0"/>
              <a:t>Graduate level coursework</a:t>
            </a:r>
          </a:p>
          <a:p>
            <a:r>
              <a:rPr lang="en-US" dirty="0"/>
              <a:t>Field trips</a:t>
            </a:r>
          </a:p>
          <a:p>
            <a:r>
              <a:rPr lang="en-US" dirty="0"/>
              <a:t>Networking</a:t>
            </a:r>
          </a:p>
          <a:p>
            <a:r>
              <a:rPr lang="en-US" dirty="0"/>
              <a:t>Cultural exchange</a:t>
            </a:r>
          </a:p>
          <a:p>
            <a:r>
              <a:rPr lang="en-US" dirty="0"/>
              <a:t>Meetings with national Humphrey Program</a:t>
            </a:r>
          </a:p>
          <a:p>
            <a:pPr lvl="1"/>
            <a:r>
              <a:rPr lang="en-US" dirty="0"/>
              <a:t>Global Leadership Forum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495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8B97E1-6453-4F34-ADB3-F77996F18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4" y="900332"/>
            <a:ext cx="8897816" cy="44489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E05D0C-E1E0-48A3-BB3F-A38F700D3757}"/>
              </a:ext>
            </a:extLst>
          </p:cNvPr>
          <p:cNvSpPr txBox="1"/>
          <p:nvPr/>
        </p:nvSpPr>
        <p:spPr>
          <a:xfrm>
            <a:off x="886265" y="267286"/>
            <a:ext cx="805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Home screen for the Humphrey Fellowship    </a:t>
            </a:r>
            <a:r>
              <a:rPr lang="en-US" u="sng" dirty="0">
                <a:hlinkClick r:id="rId3"/>
              </a:rPr>
              <a:t>https://www.humphreyfellowship.org/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748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CFF4C-3B5D-4335-AF91-CA547CF87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Eligibility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EC4D3-F64E-4C74-9B0D-D860E79CF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Resides in a Lower- or Middle-Income Country</a:t>
            </a:r>
          </a:p>
          <a:p>
            <a:r>
              <a:rPr lang="en-US" dirty="0"/>
              <a:t>Proven or potential for leadership</a:t>
            </a:r>
          </a:p>
          <a:p>
            <a:r>
              <a:rPr lang="en-US" dirty="0"/>
              <a:t>Commitment to service in the public or private sector</a:t>
            </a:r>
          </a:p>
          <a:p>
            <a:r>
              <a:rPr lang="en-US" dirty="0"/>
              <a:t>Limited prior experience in the United States</a:t>
            </a:r>
          </a:p>
          <a:p>
            <a:r>
              <a:rPr lang="en-US" dirty="0"/>
              <a:t>Bachelor’s degree or higher</a:t>
            </a:r>
          </a:p>
          <a:p>
            <a:r>
              <a:rPr lang="en-US" dirty="0"/>
              <a:t>5 years of full-time experience in their professional field</a:t>
            </a:r>
          </a:p>
          <a:p>
            <a:r>
              <a:rPr lang="en-US" dirty="0"/>
              <a:t>Be at a point in their careers to fully benefit from this mid-career, non-degree program</a:t>
            </a:r>
          </a:p>
        </p:txBody>
      </p:sp>
    </p:spTree>
    <p:extLst>
      <p:ext uri="{BB962C8B-B14F-4D97-AF65-F5344CB8AC3E}">
        <p14:creationId xmlns:p14="http://schemas.microsoft.com/office/powerpoint/2010/main" val="1707518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626B0-2935-DE34-9194-905D0DCA8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5C279-A26B-3EC4-6A5F-6A7B5E7B0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Program starts in August each year, end in June</a:t>
            </a:r>
          </a:p>
          <a:p>
            <a:r>
              <a:rPr lang="en-US" dirty="0"/>
              <a:t>Fellows typically notified of acceptance in April/May</a:t>
            </a:r>
          </a:p>
          <a:p>
            <a:r>
              <a:rPr lang="en-US" dirty="0"/>
              <a:t>Application deadlines vary by country, but typically are about a year before you would begin</a:t>
            </a:r>
          </a:p>
          <a:p>
            <a:r>
              <a:rPr lang="en-US" dirty="0"/>
              <a:t>Contact the U.S. Embassy (Public Affairs Section) or Binational Fulbright Commission in your country</a:t>
            </a:r>
          </a:p>
        </p:txBody>
      </p:sp>
    </p:spTree>
    <p:extLst>
      <p:ext uri="{BB962C8B-B14F-4D97-AF65-F5344CB8AC3E}">
        <p14:creationId xmlns:p14="http://schemas.microsoft.com/office/powerpoint/2010/main" val="1465966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8AB65-26B1-464F-839E-FB858A027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264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the Fellowship Program Includes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17010-16DF-4E90-91B8-29B2AEAB4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09822"/>
            <a:ext cx="8461717" cy="4916341"/>
          </a:xfrm>
        </p:spPr>
        <p:txBody>
          <a:bodyPr>
            <a:noAutofit/>
          </a:bodyPr>
          <a:lstStyle/>
          <a:p>
            <a:r>
              <a:rPr lang="en-US" sz="2600" dirty="0"/>
              <a:t>Payment of tuition and fees at the assigned host university</a:t>
            </a:r>
          </a:p>
          <a:p>
            <a:r>
              <a:rPr lang="en-US" sz="2600" dirty="0"/>
              <a:t>Pre-academic English language training, if required</a:t>
            </a:r>
          </a:p>
          <a:p>
            <a:r>
              <a:rPr lang="en-US" sz="2600" dirty="0"/>
              <a:t>A maintenance (living) allowance, including a one-time settling in allowance</a:t>
            </a:r>
          </a:p>
          <a:p>
            <a:r>
              <a:rPr lang="en-US" sz="2600" dirty="0"/>
              <a:t>Accident and sickness coverage</a:t>
            </a:r>
          </a:p>
          <a:p>
            <a:r>
              <a:rPr lang="en-US" sz="2600" dirty="0"/>
              <a:t>A book allowance</a:t>
            </a:r>
          </a:p>
          <a:p>
            <a:r>
              <a:rPr lang="en-US" sz="2600" dirty="0"/>
              <a:t>A one-time computer subsidy</a:t>
            </a:r>
          </a:p>
          <a:p>
            <a:r>
              <a:rPr lang="en-US" sz="2600" dirty="0"/>
              <a:t>Air travel (to and from the home country to the U.S. and within the U.S. to required program events)</a:t>
            </a:r>
          </a:p>
          <a:p>
            <a:r>
              <a:rPr lang="en-US" sz="2600" dirty="0"/>
              <a:t>A Professional Development allowance for professional activities such as field trips, professional visits, conferences</a:t>
            </a:r>
          </a:p>
        </p:txBody>
      </p:sp>
    </p:spTree>
    <p:extLst>
      <p:ext uri="{BB962C8B-B14F-4D97-AF65-F5344CB8AC3E}">
        <p14:creationId xmlns:p14="http://schemas.microsoft.com/office/powerpoint/2010/main" val="1564547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Section-master">
  <a:themeElements>
    <a:clrScheme name="Custom 3">
      <a:dk1>
        <a:sysClr val="windowText" lastClr="000000"/>
      </a:dk1>
      <a:lt1>
        <a:sysClr val="window" lastClr="FFFFFF"/>
      </a:lt1>
      <a:dk2>
        <a:srgbClr val="FFA800"/>
      </a:dk2>
      <a:lt2>
        <a:srgbClr val="C0C1BF"/>
      </a:lt2>
      <a:accent1>
        <a:srgbClr val="E57200"/>
      </a:accent1>
      <a:accent2>
        <a:srgbClr val="FFCE00"/>
      </a:accent2>
      <a:accent3>
        <a:srgbClr val="00B3BE"/>
      </a:accent3>
      <a:accent4>
        <a:srgbClr val="856822"/>
      </a:accent4>
      <a:accent5>
        <a:srgbClr val="275E37"/>
      </a:accent5>
      <a:accent6>
        <a:srgbClr val="B2E0D6"/>
      </a:accent6>
      <a:hlink>
        <a:srgbClr val="E5CBB1"/>
      </a:hlink>
      <a:folHlink>
        <a:srgbClr val="CCDBA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6329</TotalTime>
  <Words>696</Words>
  <Application>Microsoft Office PowerPoint</Application>
  <PresentationFormat>On-screen Show (4:3)</PresentationFormat>
  <Paragraphs>109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Carlito</vt:lpstr>
      <vt:lpstr>Liberation Sans Narrow</vt:lpstr>
      <vt:lpstr>Trebuchet MS</vt:lpstr>
      <vt:lpstr>Office Theme</vt:lpstr>
      <vt:lpstr>1_Office Theme</vt:lpstr>
      <vt:lpstr>3_Office Theme</vt:lpstr>
      <vt:lpstr>2_Office Theme</vt:lpstr>
      <vt:lpstr>Section-master</vt:lpstr>
      <vt:lpstr>4_Office Theme</vt:lpstr>
      <vt:lpstr>5_Office Theme</vt:lpstr>
      <vt:lpstr>The Humphrey Fellowship Program</vt:lpstr>
      <vt:lpstr>Conflicts of Interest</vt:lpstr>
      <vt:lpstr>What is the Humphrey Fellowship Program</vt:lpstr>
      <vt:lpstr>VCU Humphrey Program</vt:lpstr>
      <vt:lpstr>Program Elements</vt:lpstr>
      <vt:lpstr>PowerPoint Presentation</vt:lpstr>
      <vt:lpstr>Key Eligibility Criteria</vt:lpstr>
      <vt:lpstr>Timelines</vt:lpstr>
      <vt:lpstr>What the Fellowship Program Includes</vt:lpstr>
      <vt:lpstr>Alumni Stories</vt:lpstr>
      <vt:lpstr>Hala Najm</vt:lpstr>
      <vt:lpstr>Topics I’ll cover</vt:lpstr>
      <vt:lpstr>The Beginning of the Journey…</vt:lpstr>
      <vt:lpstr>PowerPoint Presentation</vt:lpstr>
      <vt:lpstr>PowerPoint Presentation</vt:lpstr>
      <vt:lpstr>PowerPoint Presentation</vt:lpstr>
      <vt:lpstr>The Journey Unfolds…</vt:lpstr>
      <vt:lpstr>PowerPoint Presentation</vt:lpstr>
      <vt:lpstr>PowerPoint Presentation</vt:lpstr>
      <vt:lpstr>PowerPoint Presentation</vt:lpstr>
      <vt:lpstr>PowerPoint Presentation</vt:lpstr>
      <vt:lpstr>Cultural Exchange Activities</vt:lpstr>
      <vt:lpstr>Cultural Exchange Activities</vt:lpstr>
      <vt:lpstr>PowerPoint Presentation</vt:lpstr>
      <vt:lpstr>Volunteering</vt:lpstr>
      <vt:lpstr>PowerPoint Presentation</vt:lpstr>
      <vt:lpstr>Lessons Learned and Memories Made!</vt:lpstr>
      <vt:lpstr>PowerPoint Presentation</vt:lpstr>
      <vt:lpstr>  Hubert H. Humphrey Fellowship:  The Icing on my Cake</vt:lpstr>
      <vt:lpstr>PowerPoint Presentation</vt:lpstr>
      <vt:lpstr>The spirit of collaboration</vt:lpstr>
      <vt:lpstr>Outcome in Nigeria</vt:lpstr>
    </vt:vector>
  </TitlesOfParts>
  <Company>VCU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 Identity</dc:creator>
  <cp:lastModifiedBy>Robert Balster</cp:lastModifiedBy>
  <cp:revision>50</cp:revision>
  <cp:lastPrinted>2024-03-12T20:15:59Z</cp:lastPrinted>
  <dcterms:created xsi:type="dcterms:W3CDTF">2017-05-02T18:09:12Z</dcterms:created>
  <dcterms:modified xsi:type="dcterms:W3CDTF">2024-06-20T20:45:00Z</dcterms:modified>
</cp:coreProperties>
</file>