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3" r:id="rId3"/>
    <p:sldId id="257" r:id="rId4"/>
    <p:sldId id="293" r:id="rId5"/>
    <p:sldId id="258" r:id="rId6"/>
    <p:sldId id="264" r:id="rId7"/>
    <p:sldId id="306" r:id="rId8"/>
    <p:sldId id="265" r:id="rId9"/>
    <p:sldId id="289" r:id="rId10"/>
    <p:sldId id="259" r:id="rId11"/>
    <p:sldId id="270" r:id="rId12"/>
    <p:sldId id="305" r:id="rId13"/>
    <p:sldId id="272" r:id="rId14"/>
    <p:sldId id="268" r:id="rId15"/>
    <p:sldId id="269" r:id="rId16"/>
    <p:sldId id="267" r:id="rId17"/>
    <p:sldId id="271" r:id="rId18"/>
    <p:sldId id="307" r:id="rId19"/>
    <p:sldId id="276" r:id="rId20"/>
    <p:sldId id="277" r:id="rId21"/>
    <p:sldId id="266" r:id="rId22"/>
    <p:sldId id="304" r:id="rId23"/>
    <p:sldId id="288" r:id="rId24"/>
    <p:sldId id="294" r:id="rId25"/>
    <p:sldId id="296" r:id="rId26"/>
    <p:sldId id="295" r:id="rId27"/>
    <p:sldId id="308" r:id="rId28"/>
    <p:sldId id="297" r:id="rId29"/>
    <p:sldId id="302" r:id="rId30"/>
    <p:sldId id="301" r:id="rId31"/>
    <p:sldId id="278" r:id="rId32"/>
    <p:sldId id="279" r:id="rId33"/>
    <p:sldId id="280" r:id="rId34"/>
    <p:sldId id="283" r:id="rId35"/>
    <p:sldId id="285" r:id="rId36"/>
    <p:sldId id="287" r:id="rId37"/>
    <p:sldId id="298" r:id="rId38"/>
    <p:sldId id="291" r:id="rId39"/>
    <p:sldId id="292" r:id="rId40"/>
    <p:sldId id="299" r:id="rId41"/>
    <p:sldId id="300" r:id="rId42"/>
    <p:sldId id="30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E5A24-D293-4C05-9704-56335AF4B1E6}" v="432" dt="2020-03-09T22:11:46.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3522" autoAdjust="0"/>
  </p:normalViewPr>
  <p:slideViewPr>
    <p:cSldViewPr snapToGrid="0" showGuides="1">
      <p:cViewPr varScale="1">
        <p:scale>
          <a:sx n="71" d="100"/>
          <a:sy n="71" d="100"/>
        </p:scale>
        <p:origin x="118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02EE5A24-D293-4C05-9704-56335AF4B1E6}"/>
    <pc:docChg chg="undo custSel mod addSld delSld modSld">
      <pc:chgData name="Ana Sierra" userId="4c4bd6b974aa8bff" providerId="LiveId" clId="{02EE5A24-D293-4C05-9704-56335AF4B1E6}" dt="2020-03-09T22:12:13.574" v="2340" actId="20577"/>
      <pc:docMkLst>
        <pc:docMk/>
      </pc:docMkLst>
      <pc:sldChg chg="modNotesTx">
        <pc:chgData name="Ana Sierra" userId="4c4bd6b974aa8bff" providerId="LiveId" clId="{02EE5A24-D293-4C05-9704-56335AF4B1E6}" dt="2020-03-09T20:49:02.641" v="151" actId="20577"/>
        <pc:sldMkLst>
          <pc:docMk/>
          <pc:sldMk cId="3731891030" sldId="256"/>
        </pc:sldMkLst>
      </pc:sldChg>
      <pc:sldChg chg="addSp delSp modSp mod modNotesTx">
        <pc:chgData name="Ana Sierra" userId="4c4bd6b974aa8bff" providerId="LiveId" clId="{02EE5A24-D293-4C05-9704-56335AF4B1E6}" dt="2020-03-09T21:50:28.184" v="1799" actId="20577"/>
        <pc:sldMkLst>
          <pc:docMk/>
          <pc:sldMk cId="3996698811" sldId="259"/>
        </pc:sldMkLst>
        <pc:spChg chg="del mod">
          <ac:chgData name="Ana Sierra" userId="4c4bd6b974aa8bff" providerId="LiveId" clId="{02EE5A24-D293-4C05-9704-56335AF4B1E6}" dt="2020-03-09T21:48:39.118" v="1635" actId="478"/>
          <ac:spMkLst>
            <pc:docMk/>
            <pc:sldMk cId="3996698811" sldId="259"/>
            <ac:spMk id="2" creationId="{2CCE05D2-256A-4A25-B74D-91926529935F}"/>
          </ac:spMkLst>
        </pc:spChg>
        <pc:spChg chg="del mod">
          <ac:chgData name="Ana Sierra" userId="4c4bd6b974aa8bff" providerId="LiveId" clId="{02EE5A24-D293-4C05-9704-56335AF4B1E6}" dt="2020-03-09T21:48:36.213" v="1634" actId="478"/>
          <ac:spMkLst>
            <pc:docMk/>
            <pc:sldMk cId="3996698811" sldId="259"/>
            <ac:spMk id="3" creationId="{B32A50BB-9467-4DE6-805D-D3951F4CC5A4}"/>
          </ac:spMkLst>
        </pc:spChg>
        <pc:spChg chg="del mod">
          <ac:chgData name="Ana Sierra" userId="4c4bd6b974aa8bff" providerId="LiveId" clId="{02EE5A24-D293-4C05-9704-56335AF4B1E6}" dt="2020-03-09T21:48:54.506" v="1639" actId="478"/>
          <ac:spMkLst>
            <pc:docMk/>
            <pc:sldMk cId="3996698811" sldId="259"/>
            <ac:spMk id="5" creationId="{6090FDC2-CA42-4E48-B3B8-E3EDDDDC5217}"/>
          </ac:spMkLst>
        </pc:spChg>
        <pc:spChg chg="add del mod">
          <ac:chgData name="Ana Sierra" userId="4c4bd6b974aa8bff" providerId="LiveId" clId="{02EE5A24-D293-4C05-9704-56335AF4B1E6}" dt="2020-03-09T21:48:41.836" v="1636" actId="478"/>
          <ac:spMkLst>
            <pc:docMk/>
            <pc:sldMk cId="3996698811" sldId="259"/>
            <ac:spMk id="6" creationId="{4B286BDC-26E7-4CAB-B712-3AFBAE099AE4}"/>
          </ac:spMkLst>
        </pc:spChg>
        <pc:spChg chg="add del mod">
          <ac:chgData name="Ana Sierra" userId="4c4bd6b974aa8bff" providerId="LiveId" clId="{02EE5A24-D293-4C05-9704-56335AF4B1E6}" dt="2020-03-09T21:48:44.028" v="1638" actId="478"/>
          <ac:spMkLst>
            <pc:docMk/>
            <pc:sldMk cId="3996698811" sldId="259"/>
            <ac:spMk id="8" creationId="{EAD2EB92-C863-42F5-8472-DBC5B60A2F81}"/>
          </ac:spMkLst>
        </pc:spChg>
        <pc:spChg chg="add">
          <ac:chgData name="Ana Sierra" userId="4c4bd6b974aa8bff" providerId="LiveId" clId="{02EE5A24-D293-4C05-9704-56335AF4B1E6}" dt="2020-03-09T21:50:22.836" v="1796"/>
          <ac:spMkLst>
            <pc:docMk/>
            <pc:sldMk cId="3996698811" sldId="259"/>
            <ac:spMk id="31" creationId="{195C3855-2AB1-4A24-BF87-C8AC5EC22B4E}"/>
          </ac:spMkLst>
        </pc:spChg>
        <pc:spChg chg="add del">
          <ac:chgData name="Ana Sierra" userId="4c4bd6b974aa8bff" providerId="LiveId" clId="{02EE5A24-D293-4C05-9704-56335AF4B1E6}" dt="2020-03-09T21:46:15.793" v="1609" actId="26606"/>
          <ac:spMkLst>
            <pc:docMk/>
            <pc:sldMk cId="3996698811" sldId="259"/>
            <ac:spMk id="76" creationId="{284B70D5-875B-433D-BDBD-1522A85D6C1D}"/>
          </ac:spMkLst>
        </pc:spChg>
        <pc:spChg chg="add del">
          <ac:chgData name="Ana Sierra" userId="4c4bd6b974aa8bff" providerId="LiveId" clId="{02EE5A24-D293-4C05-9704-56335AF4B1E6}" dt="2020-03-09T21:46:15.793" v="1609" actId="26606"/>
          <ac:spMkLst>
            <pc:docMk/>
            <pc:sldMk cId="3996698811" sldId="259"/>
            <ac:spMk id="80" creationId="{1E299956-A9E7-4FC1-A0B1-D590CA9730E8}"/>
          </ac:spMkLst>
        </pc:spChg>
        <pc:spChg chg="add del">
          <ac:chgData name="Ana Sierra" userId="4c4bd6b974aa8bff" providerId="LiveId" clId="{02EE5A24-D293-4C05-9704-56335AF4B1E6}" dt="2020-03-09T21:49:00.588" v="1642" actId="26606"/>
          <ac:spMkLst>
            <pc:docMk/>
            <pc:sldMk cId="3996698811" sldId="259"/>
            <ac:spMk id="81" creationId="{C2579DAE-C141-48DB-810E-C070C300819E}"/>
          </ac:spMkLst>
        </pc:spChg>
        <pc:spChg chg="add del">
          <ac:chgData name="Ana Sierra" userId="4c4bd6b974aa8bff" providerId="LiveId" clId="{02EE5A24-D293-4C05-9704-56335AF4B1E6}" dt="2020-03-09T21:46:15.793" v="1609" actId="26606"/>
          <ac:spMkLst>
            <pc:docMk/>
            <pc:sldMk cId="3996698811" sldId="259"/>
            <ac:spMk id="82" creationId="{17FC539C-B783-4B03-9F9E-D13430F3F64F}"/>
          </ac:spMkLst>
        </pc:spChg>
        <pc:spChg chg="add del">
          <ac:chgData name="Ana Sierra" userId="4c4bd6b974aa8bff" providerId="LiveId" clId="{02EE5A24-D293-4C05-9704-56335AF4B1E6}" dt="2020-03-09T21:49:00.588" v="1642" actId="26606"/>
          <ac:spMkLst>
            <pc:docMk/>
            <pc:sldMk cId="3996698811" sldId="259"/>
            <ac:spMk id="83" creationId="{02FD90C3-6350-4D5B-9738-6E94EDF30F74}"/>
          </ac:spMkLst>
        </pc:spChg>
        <pc:spChg chg="add del">
          <ac:chgData name="Ana Sierra" userId="4c4bd6b974aa8bff" providerId="LiveId" clId="{02EE5A24-D293-4C05-9704-56335AF4B1E6}" dt="2020-03-09T21:49:12.440" v="1645" actId="26606"/>
          <ac:spMkLst>
            <pc:docMk/>
            <pc:sldMk cId="3996698811" sldId="259"/>
            <ac:spMk id="135" creationId="{C2579DAE-C141-48DB-810E-C070C300819E}"/>
          </ac:spMkLst>
        </pc:spChg>
        <pc:spChg chg="add del">
          <ac:chgData name="Ana Sierra" userId="4c4bd6b974aa8bff" providerId="LiveId" clId="{02EE5A24-D293-4C05-9704-56335AF4B1E6}" dt="2020-03-09T21:49:12.440" v="1645" actId="26606"/>
          <ac:spMkLst>
            <pc:docMk/>
            <pc:sldMk cId="3996698811" sldId="259"/>
            <ac:spMk id="137" creationId="{02FD90C3-6350-4D5B-9738-6E94EDF30F74}"/>
          </ac:spMkLst>
        </pc:spChg>
        <pc:spChg chg="add del">
          <ac:chgData name="Ana Sierra" userId="4c4bd6b974aa8bff" providerId="LiveId" clId="{02EE5A24-D293-4C05-9704-56335AF4B1E6}" dt="2020-03-09T21:49:12.440" v="1645" actId="26606"/>
          <ac:spMkLst>
            <pc:docMk/>
            <pc:sldMk cId="3996698811" sldId="259"/>
            <ac:spMk id="139" creationId="{41497DE5-0939-4D1D-9350-0C5E1B209C68}"/>
          </ac:spMkLst>
        </pc:spChg>
        <pc:spChg chg="add del">
          <ac:chgData name="Ana Sierra" userId="4c4bd6b974aa8bff" providerId="LiveId" clId="{02EE5A24-D293-4C05-9704-56335AF4B1E6}" dt="2020-03-09T21:49:12.440" v="1645" actId="26606"/>
          <ac:spMkLst>
            <pc:docMk/>
            <pc:sldMk cId="3996698811" sldId="259"/>
            <ac:spMk id="141" creationId="{5CCC70ED-6C63-4537-B7EB-51990D6C0A6F}"/>
          </ac:spMkLst>
        </pc:spChg>
        <pc:spChg chg="add del">
          <ac:chgData name="Ana Sierra" userId="4c4bd6b974aa8bff" providerId="LiveId" clId="{02EE5A24-D293-4C05-9704-56335AF4B1E6}" dt="2020-03-09T21:49:12.440" v="1645" actId="26606"/>
          <ac:spMkLst>
            <pc:docMk/>
            <pc:sldMk cId="3996698811" sldId="259"/>
            <ac:spMk id="143" creationId="{B76E24C1-2968-40DC-A36E-F6B85F0F0752}"/>
          </ac:spMkLst>
        </pc:spChg>
        <pc:spChg chg="add">
          <ac:chgData name="Ana Sierra" userId="4c4bd6b974aa8bff" providerId="LiveId" clId="{02EE5A24-D293-4C05-9704-56335AF4B1E6}" dt="2020-03-09T21:49:12.440" v="1645" actId="26606"/>
          <ac:spMkLst>
            <pc:docMk/>
            <pc:sldMk cId="3996698811" sldId="259"/>
            <ac:spMk id="192" creationId="{C2579DAE-C141-48DB-810E-C070C300819E}"/>
          </ac:spMkLst>
        </pc:spChg>
        <pc:spChg chg="add">
          <ac:chgData name="Ana Sierra" userId="4c4bd6b974aa8bff" providerId="LiveId" clId="{02EE5A24-D293-4C05-9704-56335AF4B1E6}" dt="2020-03-09T21:49:12.440" v="1645" actId="26606"/>
          <ac:spMkLst>
            <pc:docMk/>
            <pc:sldMk cId="3996698811" sldId="259"/>
            <ac:spMk id="193" creationId="{02FD90C3-6350-4D5B-9738-6E94EDF30F74}"/>
          </ac:spMkLst>
        </pc:spChg>
        <pc:spChg chg="add del">
          <ac:chgData name="Ana Sierra" userId="4c4bd6b974aa8bff" providerId="LiveId" clId="{02EE5A24-D293-4C05-9704-56335AF4B1E6}" dt="2020-03-09T21:46:30.948" v="1611" actId="26606"/>
          <ac:spMkLst>
            <pc:docMk/>
            <pc:sldMk cId="3996698811" sldId="259"/>
            <ac:spMk id="4100" creationId="{990D0034-F768-41E7-85D4-F38C4DE85770}"/>
          </ac:spMkLst>
        </pc:spChg>
        <pc:spChg chg="add del">
          <ac:chgData name="Ana Sierra" userId="4c4bd6b974aa8bff" providerId="LiveId" clId="{02EE5A24-D293-4C05-9704-56335AF4B1E6}" dt="2020-03-09T21:46:30.948" v="1611" actId="26606"/>
          <ac:spMkLst>
            <pc:docMk/>
            <pc:sldMk cId="3996698811" sldId="259"/>
            <ac:spMk id="4101" creationId="{C4F7E42D-8B5A-4FC8-81CD-9E60171F7FA8}"/>
          </ac:spMkLst>
        </pc:spChg>
        <pc:spChg chg="add del">
          <ac:chgData name="Ana Sierra" userId="4c4bd6b974aa8bff" providerId="LiveId" clId="{02EE5A24-D293-4C05-9704-56335AF4B1E6}" dt="2020-03-09T21:46:30.948" v="1611" actId="26606"/>
          <ac:spMkLst>
            <pc:docMk/>
            <pc:sldMk cId="3996698811" sldId="259"/>
            <ac:spMk id="4102" creationId="{8C04651D-B9F4-4935-A02D-364153FBDF54}"/>
          </ac:spMkLst>
        </pc:spChg>
        <pc:spChg chg="add del">
          <ac:chgData name="Ana Sierra" userId="4c4bd6b974aa8bff" providerId="LiveId" clId="{02EE5A24-D293-4C05-9704-56335AF4B1E6}" dt="2020-03-09T21:48:56.622" v="1640" actId="26606"/>
          <ac:spMkLst>
            <pc:docMk/>
            <pc:sldMk cId="3996698811" sldId="259"/>
            <ac:spMk id="4104" creationId="{284B70D5-875B-433D-BDBD-1522A85D6C1D}"/>
          </ac:spMkLst>
        </pc:spChg>
        <pc:spChg chg="add del">
          <ac:chgData name="Ana Sierra" userId="4c4bd6b974aa8bff" providerId="LiveId" clId="{02EE5A24-D293-4C05-9704-56335AF4B1E6}" dt="2020-03-09T21:48:56.622" v="1640" actId="26606"/>
          <ac:spMkLst>
            <pc:docMk/>
            <pc:sldMk cId="3996698811" sldId="259"/>
            <ac:spMk id="4106" creationId="{1E299956-A9E7-4FC1-A0B1-D590CA9730E8}"/>
          </ac:spMkLst>
        </pc:spChg>
        <pc:spChg chg="add del">
          <ac:chgData name="Ana Sierra" userId="4c4bd6b974aa8bff" providerId="LiveId" clId="{02EE5A24-D293-4C05-9704-56335AF4B1E6}" dt="2020-03-09T21:48:56.622" v="1640" actId="26606"/>
          <ac:spMkLst>
            <pc:docMk/>
            <pc:sldMk cId="3996698811" sldId="259"/>
            <ac:spMk id="4107" creationId="{17FC539C-B783-4B03-9F9E-D13430F3F64F}"/>
          </ac:spMkLst>
        </pc:spChg>
        <pc:picChg chg="add mod ord">
          <ac:chgData name="Ana Sierra" userId="4c4bd6b974aa8bff" providerId="LiveId" clId="{02EE5A24-D293-4C05-9704-56335AF4B1E6}" dt="2020-03-09T21:49:21.643" v="1648" actId="1076"/>
          <ac:picMkLst>
            <pc:docMk/>
            <pc:sldMk cId="3996698811" sldId="259"/>
            <ac:picMk id="1026" creationId="{510DD286-D39B-4029-BA75-95C860CDBC8B}"/>
          </ac:picMkLst>
        </pc:picChg>
        <pc:picChg chg="del mod">
          <ac:chgData name="Ana Sierra" userId="4c4bd6b974aa8bff" providerId="LiveId" clId="{02EE5A24-D293-4C05-9704-56335AF4B1E6}" dt="2020-03-09T21:45:55.410" v="1603" actId="478"/>
          <ac:picMkLst>
            <pc:docMk/>
            <pc:sldMk cId="3996698811" sldId="259"/>
            <ac:picMk id="4098" creationId="{0977F7AC-95AE-405E-B75A-39FA97719D47}"/>
          </ac:picMkLst>
        </pc:picChg>
        <pc:cxnChg chg="add del">
          <ac:chgData name="Ana Sierra" userId="4c4bd6b974aa8bff" providerId="LiveId" clId="{02EE5A24-D293-4C05-9704-56335AF4B1E6}" dt="2020-03-09T21:46:15.793" v="1609" actId="26606"/>
          <ac:cxnSpMkLst>
            <pc:docMk/>
            <pc:sldMk cId="3996698811" sldId="259"/>
            <ac:cxnSpMk id="78" creationId="{C947DF4A-614C-4B4C-8B80-E5B9D8E8CFED}"/>
          </ac:cxnSpMkLst>
        </pc:cxnChg>
        <pc:cxnChg chg="add del">
          <ac:chgData name="Ana Sierra" userId="4c4bd6b974aa8bff" providerId="LiveId" clId="{02EE5A24-D293-4C05-9704-56335AF4B1E6}" dt="2020-03-09T21:48:56.622" v="1640" actId="26606"/>
          <ac:cxnSpMkLst>
            <pc:docMk/>
            <pc:sldMk cId="3996698811" sldId="259"/>
            <ac:cxnSpMk id="4105" creationId="{C947DF4A-614C-4B4C-8B80-E5B9D8E8CFED}"/>
          </ac:cxnSpMkLst>
        </pc:cxnChg>
      </pc:sldChg>
      <pc:sldChg chg="modNotesTx">
        <pc:chgData name="Ana Sierra" userId="4c4bd6b974aa8bff" providerId="LiveId" clId="{02EE5A24-D293-4C05-9704-56335AF4B1E6}" dt="2020-03-09T20:49:14.196" v="158" actId="20577"/>
        <pc:sldMkLst>
          <pc:docMk/>
          <pc:sldMk cId="2686553820" sldId="263"/>
        </pc:sldMkLst>
      </pc:sldChg>
      <pc:sldChg chg="addSp delSp modSp mod">
        <pc:chgData name="Ana Sierra" userId="4c4bd6b974aa8bff" providerId="LiveId" clId="{02EE5A24-D293-4C05-9704-56335AF4B1E6}" dt="2020-03-09T22:05:03.027" v="2213" actId="115"/>
        <pc:sldMkLst>
          <pc:docMk/>
          <pc:sldMk cId="215555071" sldId="266"/>
        </pc:sldMkLst>
        <pc:spChg chg="mod">
          <ac:chgData name="Ana Sierra" userId="4c4bd6b974aa8bff" providerId="LiveId" clId="{02EE5A24-D293-4C05-9704-56335AF4B1E6}" dt="2020-03-09T22:02:12.428" v="2166" actId="14100"/>
          <ac:spMkLst>
            <pc:docMk/>
            <pc:sldMk cId="215555071" sldId="266"/>
            <ac:spMk id="2" creationId="{F213B34F-9AF4-4D27-BB47-B6BDE4E009E7}"/>
          </ac:spMkLst>
        </pc:spChg>
        <pc:spChg chg="add del mod">
          <ac:chgData name="Ana Sierra" userId="4c4bd6b974aa8bff" providerId="LiveId" clId="{02EE5A24-D293-4C05-9704-56335AF4B1E6}" dt="2020-03-09T21:57:12.131" v="1816" actId="478"/>
          <ac:spMkLst>
            <pc:docMk/>
            <pc:sldMk cId="215555071" sldId="266"/>
            <ac:spMk id="5" creationId="{8CDCE204-D0C0-4D41-84C2-45E32943084F}"/>
          </ac:spMkLst>
        </pc:spChg>
        <pc:graphicFrameChg chg="add del mod">
          <ac:chgData name="Ana Sierra" userId="4c4bd6b974aa8bff" providerId="LiveId" clId="{02EE5A24-D293-4C05-9704-56335AF4B1E6}" dt="2020-03-09T22:05:03.027" v="2213" actId="115"/>
          <ac:graphicFrameMkLst>
            <pc:docMk/>
            <pc:sldMk cId="215555071" sldId="266"/>
            <ac:graphicFrameMk id="4" creationId="{BDEEEBD3-DE88-438F-8A0D-4A1DF44321C2}"/>
          </ac:graphicFrameMkLst>
        </pc:graphicFrameChg>
        <pc:picChg chg="add del">
          <ac:chgData name="Ana Sierra" userId="4c4bd6b974aa8bff" providerId="LiveId" clId="{02EE5A24-D293-4C05-9704-56335AF4B1E6}" dt="2020-03-09T21:57:11.295" v="1815"/>
          <ac:picMkLst>
            <pc:docMk/>
            <pc:sldMk cId="215555071" sldId="266"/>
            <ac:picMk id="6" creationId="{3A64B6B0-C22F-4669-990E-18B78294EAA2}"/>
          </ac:picMkLst>
        </pc:picChg>
      </pc:sldChg>
      <pc:sldChg chg="modSp">
        <pc:chgData name="Ana Sierra" userId="4c4bd6b974aa8bff" providerId="LiveId" clId="{02EE5A24-D293-4C05-9704-56335AF4B1E6}" dt="2020-03-09T21:52:10.237" v="1802" actId="1076"/>
        <pc:sldMkLst>
          <pc:docMk/>
          <pc:sldMk cId="493730677" sldId="269"/>
        </pc:sldMkLst>
        <pc:picChg chg="mod">
          <ac:chgData name="Ana Sierra" userId="4c4bd6b974aa8bff" providerId="LiveId" clId="{02EE5A24-D293-4C05-9704-56335AF4B1E6}" dt="2020-03-09T21:52:10.237" v="1802" actId="1076"/>
          <ac:picMkLst>
            <pc:docMk/>
            <pc:sldMk cId="493730677" sldId="269"/>
            <ac:picMk id="2054" creationId="{B095BC71-5545-424F-842E-BF910D874490}"/>
          </ac:picMkLst>
        </pc:picChg>
      </pc:sldChg>
      <pc:sldChg chg="addSp delSp modSp mod">
        <pc:chgData name="Ana Sierra" userId="4c4bd6b974aa8bff" providerId="LiveId" clId="{02EE5A24-D293-4C05-9704-56335AF4B1E6}" dt="2020-03-09T22:05:35.392" v="2220" actId="115"/>
        <pc:sldMkLst>
          <pc:docMk/>
          <pc:sldMk cId="3419225540" sldId="276"/>
        </pc:sldMkLst>
        <pc:spChg chg="add mod">
          <ac:chgData name="Ana Sierra" userId="4c4bd6b974aa8bff" providerId="LiveId" clId="{02EE5A24-D293-4C05-9704-56335AF4B1E6}" dt="2020-03-09T22:04:14.180" v="2203" actId="1076"/>
          <ac:spMkLst>
            <pc:docMk/>
            <pc:sldMk cId="3419225540" sldId="276"/>
            <ac:spMk id="2" creationId="{C995C0B3-7AA0-4757-9ABF-EABB5277587C}"/>
          </ac:spMkLst>
        </pc:spChg>
        <pc:graphicFrameChg chg="add mod">
          <ac:chgData name="Ana Sierra" userId="4c4bd6b974aa8bff" providerId="LiveId" clId="{02EE5A24-D293-4C05-9704-56335AF4B1E6}" dt="2020-03-09T22:05:35.392" v="2220" actId="115"/>
          <ac:graphicFrameMkLst>
            <pc:docMk/>
            <pc:sldMk cId="3419225540" sldId="276"/>
            <ac:graphicFrameMk id="12" creationId="{D2197FFB-7C9E-4D4D-8EC5-1F3945C79653}"/>
          </ac:graphicFrameMkLst>
        </pc:graphicFrameChg>
        <pc:picChg chg="del mod">
          <ac:chgData name="Ana Sierra" userId="4c4bd6b974aa8bff" providerId="LiveId" clId="{02EE5A24-D293-4C05-9704-56335AF4B1E6}" dt="2020-03-09T22:05:06.450" v="2215" actId="478"/>
          <ac:picMkLst>
            <pc:docMk/>
            <pc:sldMk cId="3419225540" sldId="276"/>
            <ac:picMk id="1026" creationId="{DFBA446B-5141-497F-8B9F-C9729903595A}"/>
          </ac:picMkLst>
        </pc:picChg>
      </pc:sldChg>
      <pc:sldChg chg="addSp delSp modSp mod">
        <pc:chgData name="Ana Sierra" userId="4c4bd6b974aa8bff" providerId="LiveId" clId="{02EE5A24-D293-4C05-9704-56335AF4B1E6}" dt="2020-03-09T22:04:57.473" v="2211" actId="115"/>
        <pc:sldMkLst>
          <pc:docMk/>
          <pc:sldMk cId="1738616718" sldId="277"/>
        </pc:sldMkLst>
        <pc:graphicFrameChg chg="add mod">
          <ac:chgData name="Ana Sierra" userId="4c4bd6b974aa8bff" providerId="LiveId" clId="{02EE5A24-D293-4C05-9704-56335AF4B1E6}" dt="2020-03-09T22:04:57.473" v="2211" actId="115"/>
          <ac:graphicFrameMkLst>
            <pc:docMk/>
            <pc:sldMk cId="1738616718" sldId="277"/>
            <ac:graphicFrameMk id="10" creationId="{1BE0A885-47CC-4769-8A8F-3D6A04BF2D38}"/>
          </ac:graphicFrameMkLst>
        </pc:graphicFrameChg>
        <pc:picChg chg="del mod">
          <ac:chgData name="Ana Sierra" userId="4c4bd6b974aa8bff" providerId="LiveId" clId="{02EE5A24-D293-4C05-9704-56335AF4B1E6}" dt="2020-03-09T21:56:44.783" v="1808" actId="478"/>
          <ac:picMkLst>
            <pc:docMk/>
            <pc:sldMk cId="1738616718" sldId="277"/>
            <ac:picMk id="4" creationId="{F1F5D064-9869-4791-81C1-628F04771D02}"/>
          </ac:picMkLst>
        </pc:picChg>
        <pc:picChg chg="add del mod">
          <ac:chgData name="Ana Sierra" userId="4c4bd6b974aa8bff" providerId="LiveId" clId="{02EE5A24-D293-4C05-9704-56335AF4B1E6}" dt="2020-03-09T22:04:44.344" v="2205" actId="478"/>
          <ac:picMkLst>
            <pc:docMk/>
            <pc:sldMk cId="1738616718" sldId="277"/>
            <ac:picMk id="9" creationId="{99C578DF-7133-4A04-B314-7D124B0103CD}"/>
          </ac:picMkLst>
        </pc:picChg>
      </pc:sldChg>
      <pc:sldChg chg="modSp mod">
        <pc:chgData name="Ana Sierra" userId="4c4bd6b974aa8bff" providerId="LiveId" clId="{02EE5A24-D293-4C05-9704-56335AF4B1E6}" dt="2020-03-09T22:07:38.973" v="2224" actId="1076"/>
        <pc:sldMkLst>
          <pc:docMk/>
          <pc:sldMk cId="3895899159" sldId="295"/>
        </pc:sldMkLst>
        <pc:spChg chg="mod">
          <ac:chgData name="Ana Sierra" userId="4c4bd6b974aa8bff" providerId="LiveId" clId="{02EE5A24-D293-4C05-9704-56335AF4B1E6}" dt="2020-03-09T22:07:38.973" v="2224" actId="1076"/>
          <ac:spMkLst>
            <pc:docMk/>
            <pc:sldMk cId="3895899159" sldId="295"/>
            <ac:spMk id="5" creationId="{838D08A2-BC56-4391-A303-225718E5DA6E}"/>
          </ac:spMkLst>
        </pc:spChg>
      </pc:sldChg>
      <pc:sldChg chg="modSp mod modNotesTx">
        <pc:chgData name="Ana Sierra" userId="4c4bd6b974aa8bff" providerId="LiveId" clId="{02EE5A24-D293-4C05-9704-56335AF4B1E6}" dt="2020-03-09T21:37:20.139" v="1595" actId="20577"/>
        <pc:sldMkLst>
          <pc:docMk/>
          <pc:sldMk cId="1682845630" sldId="303"/>
        </pc:sldMkLst>
        <pc:spChg chg="mod">
          <ac:chgData name="Ana Sierra" userId="4c4bd6b974aa8bff" providerId="LiveId" clId="{02EE5A24-D293-4C05-9704-56335AF4B1E6}" dt="2020-03-09T21:37:13.122" v="1594" actId="20577"/>
          <ac:spMkLst>
            <pc:docMk/>
            <pc:sldMk cId="1682845630" sldId="303"/>
            <ac:spMk id="3" creationId="{49BB50E5-B3F6-4B30-BC30-A92554D324B5}"/>
          </ac:spMkLst>
        </pc:spChg>
      </pc:sldChg>
      <pc:sldChg chg="modNotesTx">
        <pc:chgData name="Ana Sierra" userId="4c4bd6b974aa8bff" providerId="LiveId" clId="{02EE5A24-D293-4C05-9704-56335AF4B1E6}" dt="2020-03-09T20:55:52.648" v="195" actId="20577"/>
        <pc:sldMkLst>
          <pc:docMk/>
          <pc:sldMk cId="1657229068" sldId="304"/>
        </pc:sldMkLst>
      </pc:sldChg>
      <pc:sldChg chg="addSp delSp modSp add mod setBg modNotesTx">
        <pc:chgData name="Ana Sierra" userId="4c4bd6b974aa8bff" providerId="LiveId" clId="{02EE5A24-D293-4C05-9704-56335AF4B1E6}" dt="2020-03-09T21:05:17.119" v="897" actId="20577"/>
        <pc:sldMkLst>
          <pc:docMk/>
          <pc:sldMk cId="2021322335" sldId="305"/>
        </pc:sldMkLst>
        <pc:spChg chg="mod">
          <ac:chgData name="Ana Sierra" userId="4c4bd6b974aa8bff" providerId="LiveId" clId="{02EE5A24-D293-4C05-9704-56335AF4B1E6}" dt="2020-03-09T21:00:27.934" v="243" actId="122"/>
          <ac:spMkLst>
            <pc:docMk/>
            <pc:sldMk cId="2021322335" sldId="305"/>
            <ac:spMk id="2" creationId="{49DA32D9-6F93-4EC5-8169-BA1AE693FBF5}"/>
          </ac:spMkLst>
        </pc:spChg>
        <pc:spChg chg="del">
          <ac:chgData name="Ana Sierra" userId="4c4bd6b974aa8bff" providerId="LiveId" clId="{02EE5A24-D293-4C05-9704-56335AF4B1E6}" dt="2020-03-09T20:59:55.257" v="234" actId="931"/>
          <ac:spMkLst>
            <pc:docMk/>
            <pc:sldMk cId="2021322335" sldId="305"/>
            <ac:spMk id="3" creationId="{A695C528-D78B-477C-BA01-EFE741517009}"/>
          </ac:spMkLst>
        </pc:spChg>
        <pc:spChg chg="add mod">
          <ac:chgData name="Ana Sierra" userId="4c4bd6b974aa8bff" providerId="LiveId" clId="{02EE5A24-D293-4C05-9704-56335AF4B1E6}" dt="2020-03-09T21:05:07.891" v="858" actId="20577"/>
          <ac:spMkLst>
            <pc:docMk/>
            <pc:sldMk cId="2021322335" sldId="305"/>
            <ac:spMk id="9" creationId="{4DED593E-E3CA-4567-B496-E3E8CC25B7E5}"/>
          </ac:spMkLst>
        </pc:spChg>
        <pc:spChg chg="add">
          <ac:chgData name="Ana Sierra" userId="4c4bd6b974aa8bff" providerId="LiveId" clId="{02EE5A24-D293-4C05-9704-56335AF4B1E6}" dt="2020-03-09T21:00:00.924" v="237" actId="26606"/>
          <ac:spMkLst>
            <pc:docMk/>
            <pc:sldMk cId="2021322335" sldId="305"/>
            <ac:spMk id="12" creationId="{44CC594A-A820-450F-B363-C19201FCFEC6}"/>
          </ac:spMkLst>
        </pc:spChg>
        <pc:spChg chg="add">
          <ac:chgData name="Ana Sierra" userId="4c4bd6b974aa8bff" providerId="LiveId" clId="{02EE5A24-D293-4C05-9704-56335AF4B1E6}" dt="2020-03-09T21:00:00.924" v="237" actId="26606"/>
          <ac:spMkLst>
            <pc:docMk/>
            <pc:sldMk cId="2021322335" sldId="305"/>
            <ac:spMk id="14" creationId="{59FAB3DA-E9ED-4574-ABCC-378BC0FF1BBC}"/>
          </ac:spMkLst>
        </pc:spChg>
        <pc:spChg chg="add">
          <ac:chgData name="Ana Sierra" userId="4c4bd6b974aa8bff" providerId="LiveId" clId="{02EE5A24-D293-4C05-9704-56335AF4B1E6}" dt="2020-03-09T21:00:00.924" v="237" actId="26606"/>
          <ac:spMkLst>
            <pc:docMk/>
            <pc:sldMk cId="2021322335" sldId="305"/>
            <ac:spMk id="16" creationId="{53B8D6B0-55D6-48DC-86D8-FD95D5F118AB}"/>
          </ac:spMkLst>
        </pc:spChg>
        <pc:picChg chg="add mod">
          <ac:chgData name="Ana Sierra" userId="4c4bd6b974aa8bff" providerId="LiveId" clId="{02EE5A24-D293-4C05-9704-56335AF4B1E6}" dt="2020-03-09T21:00:19.002" v="242" actId="1076"/>
          <ac:picMkLst>
            <pc:docMk/>
            <pc:sldMk cId="2021322335" sldId="305"/>
            <ac:picMk id="5" creationId="{664E0C36-2430-40D8-AD88-4159401414B1}"/>
          </ac:picMkLst>
        </pc:picChg>
      </pc:sldChg>
      <pc:sldChg chg="addSp delSp modSp add mod setBg modNotesTx">
        <pc:chgData name="Ana Sierra" userId="4c4bd6b974aa8bff" providerId="LiveId" clId="{02EE5A24-D293-4C05-9704-56335AF4B1E6}" dt="2020-03-09T21:35:41.639" v="1462" actId="1076"/>
        <pc:sldMkLst>
          <pc:docMk/>
          <pc:sldMk cId="277261569" sldId="306"/>
        </pc:sldMkLst>
        <pc:spChg chg="mod ord">
          <ac:chgData name="Ana Sierra" userId="4c4bd6b974aa8bff" providerId="LiveId" clId="{02EE5A24-D293-4C05-9704-56335AF4B1E6}" dt="2020-03-09T21:14:48.835" v="1078" actId="1076"/>
          <ac:spMkLst>
            <pc:docMk/>
            <pc:sldMk cId="277261569" sldId="306"/>
            <ac:spMk id="2" creationId="{B1496B05-726D-40D3-85FB-820A9D87937A}"/>
          </ac:spMkLst>
        </pc:spChg>
        <pc:spChg chg="del">
          <ac:chgData name="Ana Sierra" userId="4c4bd6b974aa8bff" providerId="LiveId" clId="{02EE5A24-D293-4C05-9704-56335AF4B1E6}" dt="2020-03-09T21:12:41.013" v="899"/>
          <ac:spMkLst>
            <pc:docMk/>
            <pc:sldMk cId="277261569" sldId="306"/>
            <ac:spMk id="3" creationId="{8E646E94-E171-47EB-896D-AA51DA8A5EA9}"/>
          </ac:spMkLst>
        </pc:spChg>
        <pc:spChg chg="add mod">
          <ac:chgData name="Ana Sierra" userId="4c4bd6b974aa8bff" providerId="LiveId" clId="{02EE5A24-D293-4C05-9704-56335AF4B1E6}" dt="2020-03-09T21:35:41.639" v="1462" actId="1076"/>
          <ac:spMkLst>
            <pc:docMk/>
            <pc:sldMk cId="277261569" sldId="306"/>
            <ac:spMk id="4" creationId="{63B5BE82-9369-485B-BCED-01230AAE7F90}"/>
          </ac:spMkLst>
        </pc:spChg>
        <pc:spChg chg="add del">
          <ac:chgData name="Ana Sierra" userId="4c4bd6b974aa8bff" providerId="LiveId" clId="{02EE5A24-D293-4C05-9704-56335AF4B1E6}" dt="2020-03-09T21:14:31.204" v="1072" actId="26606"/>
          <ac:spMkLst>
            <pc:docMk/>
            <pc:sldMk cId="277261569" sldId="306"/>
            <ac:spMk id="73" creationId="{44CC594A-A820-450F-B363-C19201FCFEC6}"/>
          </ac:spMkLst>
        </pc:spChg>
        <pc:spChg chg="add del">
          <ac:chgData name="Ana Sierra" userId="4c4bd6b974aa8bff" providerId="LiveId" clId="{02EE5A24-D293-4C05-9704-56335AF4B1E6}" dt="2020-03-09T21:14:31.204" v="1072" actId="26606"/>
          <ac:spMkLst>
            <pc:docMk/>
            <pc:sldMk cId="277261569" sldId="306"/>
            <ac:spMk id="75" creationId="{59FAB3DA-E9ED-4574-ABCC-378BC0FF1BBC}"/>
          </ac:spMkLst>
        </pc:spChg>
        <pc:spChg chg="add del">
          <ac:chgData name="Ana Sierra" userId="4c4bd6b974aa8bff" providerId="LiveId" clId="{02EE5A24-D293-4C05-9704-56335AF4B1E6}" dt="2020-03-09T21:14:31.204" v="1072" actId="26606"/>
          <ac:spMkLst>
            <pc:docMk/>
            <pc:sldMk cId="277261569" sldId="306"/>
            <ac:spMk id="77" creationId="{53B8D6B0-55D6-48DC-86D8-FD95D5F118AB}"/>
          </ac:spMkLst>
        </pc:spChg>
        <pc:spChg chg="add">
          <ac:chgData name="Ana Sierra" userId="4c4bd6b974aa8bff" providerId="LiveId" clId="{02EE5A24-D293-4C05-9704-56335AF4B1E6}" dt="2020-03-09T21:14:31.204" v="1072" actId="26606"/>
          <ac:spMkLst>
            <pc:docMk/>
            <pc:sldMk cId="277261569" sldId="306"/>
            <ac:spMk id="135" creationId="{4E4490D0-3672-446A-AC12-B4830333BDDD}"/>
          </ac:spMkLst>
        </pc:spChg>
        <pc:spChg chg="add">
          <ac:chgData name="Ana Sierra" userId="4c4bd6b974aa8bff" providerId="LiveId" clId="{02EE5A24-D293-4C05-9704-56335AF4B1E6}" dt="2020-03-09T21:14:31.204" v="1072" actId="26606"/>
          <ac:spMkLst>
            <pc:docMk/>
            <pc:sldMk cId="277261569" sldId="306"/>
            <ac:spMk id="137" creationId="{39CB82C2-DF65-4EC1-8280-F201D50F570B}"/>
          </ac:spMkLst>
        </pc:spChg>
        <pc:spChg chg="add">
          <ac:chgData name="Ana Sierra" userId="4c4bd6b974aa8bff" providerId="LiveId" clId="{02EE5A24-D293-4C05-9704-56335AF4B1E6}" dt="2020-03-09T21:14:31.204" v="1072" actId="26606"/>
          <ac:spMkLst>
            <pc:docMk/>
            <pc:sldMk cId="277261569" sldId="306"/>
            <ac:spMk id="141" creationId="{5A1B47C8-47A0-4A88-8830-6DEA3B5DE392}"/>
          </ac:spMkLst>
        </pc:spChg>
        <pc:spChg chg="add">
          <ac:chgData name="Ana Sierra" userId="4c4bd6b974aa8bff" providerId="LiveId" clId="{02EE5A24-D293-4C05-9704-56335AF4B1E6}" dt="2020-03-09T21:14:31.204" v="1072" actId="26606"/>
          <ac:spMkLst>
            <pc:docMk/>
            <pc:sldMk cId="277261569" sldId="306"/>
            <ac:spMk id="143" creationId="{984BBFDD-E720-4805-A9C8-129FBBF6DD70}"/>
          </ac:spMkLst>
        </pc:spChg>
        <pc:spChg chg="add">
          <ac:chgData name="Ana Sierra" userId="4c4bd6b974aa8bff" providerId="LiveId" clId="{02EE5A24-D293-4C05-9704-56335AF4B1E6}" dt="2020-03-09T21:14:31.204" v="1072" actId="26606"/>
          <ac:spMkLst>
            <pc:docMk/>
            <pc:sldMk cId="277261569" sldId="306"/>
            <ac:spMk id="145" creationId="{5AC4BE46-4A77-42FE-9D15-065CDB2F847C}"/>
          </ac:spMkLst>
        </pc:spChg>
        <pc:spChg chg="add del mod">
          <ac:chgData name="Ana Sierra" userId="4c4bd6b974aa8bff" providerId="LiveId" clId="{02EE5A24-D293-4C05-9704-56335AF4B1E6}" dt="2020-03-09T21:14:02.831" v="1045" actId="478"/>
          <ac:spMkLst>
            <pc:docMk/>
            <pc:sldMk cId="277261569" sldId="306"/>
            <ac:spMk id="1030" creationId="{9368FAD5-BE50-4277-BC0B-44CE0ACC292A}"/>
          </ac:spMkLst>
        </pc:spChg>
        <pc:picChg chg="add mod">
          <ac:chgData name="Ana Sierra" userId="4c4bd6b974aa8bff" providerId="LiveId" clId="{02EE5A24-D293-4C05-9704-56335AF4B1E6}" dt="2020-03-09T21:15:01.344" v="1081" actId="14100"/>
          <ac:picMkLst>
            <pc:docMk/>
            <pc:sldMk cId="277261569" sldId="306"/>
            <ac:picMk id="1026" creationId="{67EF8CFB-632E-4F54-965A-52DC9E94FADB}"/>
          </ac:picMkLst>
        </pc:picChg>
        <pc:cxnChg chg="add">
          <ac:chgData name="Ana Sierra" userId="4c4bd6b974aa8bff" providerId="LiveId" clId="{02EE5A24-D293-4C05-9704-56335AF4B1E6}" dt="2020-03-09T21:14:31.204" v="1072" actId="26606"/>
          <ac:cxnSpMkLst>
            <pc:docMk/>
            <pc:sldMk cId="277261569" sldId="306"/>
            <ac:cxnSpMk id="139" creationId="{7E1D4427-852B-4B37-8E76-0E9F1810BA2A}"/>
          </ac:cxnSpMkLst>
        </pc:cxnChg>
      </pc:sldChg>
      <pc:sldChg chg="delSp modSp add mod">
        <pc:chgData name="Ana Sierra" userId="4c4bd6b974aa8bff" providerId="LiveId" clId="{02EE5A24-D293-4C05-9704-56335AF4B1E6}" dt="2020-03-09T21:37:59.316" v="1601" actId="1076"/>
        <pc:sldMkLst>
          <pc:docMk/>
          <pc:sldMk cId="3492290247" sldId="307"/>
        </pc:sldMkLst>
        <pc:spChg chg="mod">
          <ac:chgData name="Ana Sierra" userId="4c4bd6b974aa8bff" providerId="LiveId" clId="{02EE5A24-D293-4C05-9704-56335AF4B1E6}" dt="2020-03-09T21:37:59.316" v="1601" actId="1076"/>
          <ac:spMkLst>
            <pc:docMk/>
            <pc:sldMk cId="3492290247" sldId="307"/>
            <ac:spMk id="2" creationId="{AEEFDEF6-9AE2-44D9-934D-B0170B269B5F}"/>
          </ac:spMkLst>
        </pc:spChg>
        <pc:spChg chg="del mod">
          <ac:chgData name="Ana Sierra" userId="4c4bd6b974aa8bff" providerId="LiveId" clId="{02EE5A24-D293-4C05-9704-56335AF4B1E6}" dt="2020-03-09T21:37:56.411" v="1600" actId="478"/>
          <ac:spMkLst>
            <pc:docMk/>
            <pc:sldMk cId="3492290247" sldId="307"/>
            <ac:spMk id="3" creationId="{1234280C-7269-4287-B98C-3C8E2B0EBDC6}"/>
          </ac:spMkLst>
        </pc:spChg>
      </pc:sldChg>
      <pc:sldChg chg="addSp modSp add del modNotesTx">
        <pc:chgData name="Ana Sierra" userId="4c4bd6b974aa8bff" providerId="LiveId" clId="{02EE5A24-D293-4C05-9704-56335AF4B1E6}" dt="2020-03-09T21:50:24.732" v="1797" actId="47"/>
        <pc:sldMkLst>
          <pc:docMk/>
          <pc:sldMk cId="1013236390" sldId="308"/>
        </pc:sldMkLst>
        <pc:spChg chg="mod">
          <ac:chgData name="Ana Sierra" userId="4c4bd6b974aa8bff" providerId="LiveId" clId="{02EE5A24-D293-4C05-9704-56335AF4B1E6}" dt="2020-03-09T21:48:12.588" v="1632"/>
          <ac:spMkLst>
            <pc:docMk/>
            <pc:sldMk cId="1013236390" sldId="308"/>
            <ac:spMk id="2" creationId="{21153A71-0ACF-4E3A-978F-000965052D2E}"/>
          </ac:spMkLst>
        </pc:spChg>
        <pc:spChg chg="mod">
          <ac:chgData name="Ana Sierra" userId="4c4bd6b974aa8bff" providerId="LiveId" clId="{02EE5A24-D293-4C05-9704-56335AF4B1E6}" dt="2020-03-09T21:48:06.129" v="1631"/>
          <ac:spMkLst>
            <pc:docMk/>
            <pc:sldMk cId="1013236390" sldId="308"/>
            <ac:spMk id="3" creationId="{91482AFD-2B8E-4704-A2AC-4BBD509E54C2}"/>
          </ac:spMkLst>
        </pc:spChg>
        <pc:spChg chg="add">
          <ac:chgData name="Ana Sierra" userId="4c4bd6b974aa8bff" providerId="LiveId" clId="{02EE5A24-D293-4C05-9704-56335AF4B1E6}" dt="2020-03-09T21:48:19.293" v="1633"/>
          <ac:spMkLst>
            <pc:docMk/>
            <pc:sldMk cId="1013236390" sldId="308"/>
            <ac:spMk id="4" creationId="{FB101F56-8240-4CCA-8BDB-6B0C4E150DEF}"/>
          </ac:spMkLst>
        </pc:spChg>
      </pc:sldChg>
      <pc:sldChg chg="addSp delSp modSp add mod setBg modNotesTx">
        <pc:chgData name="Ana Sierra" userId="4c4bd6b974aa8bff" providerId="LiveId" clId="{02EE5A24-D293-4C05-9704-56335AF4B1E6}" dt="2020-03-09T22:12:13.574" v="2340" actId="20577"/>
        <pc:sldMkLst>
          <pc:docMk/>
          <pc:sldMk cId="1425056617" sldId="308"/>
        </pc:sldMkLst>
        <pc:spChg chg="mod">
          <ac:chgData name="Ana Sierra" userId="4c4bd6b974aa8bff" providerId="LiveId" clId="{02EE5A24-D293-4C05-9704-56335AF4B1E6}" dt="2020-03-09T22:08:50.325" v="2259" actId="122"/>
          <ac:spMkLst>
            <pc:docMk/>
            <pc:sldMk cId="1425056617" sldId="308"/>
            <ac:spMk id="2" creationId="{DC5AA85F-7110-430E-8186-150CC96DF9DA}"/>
          </ac:spMkLst>
        </pc:spChg>
        <pc:spChg chg="del mod">
          <ac:chgData name="Ana Sierra" userId="4c4bd6b974aa8bff" providerId="LiveId" clId="{02EE5A24-D293-4C05-9704-56335AF4B1E6}" dt="2020-03-09T22:08:33.012" v="2256" actId="478"/>
          <ac:spMkLst>
            <pc:docMk/>
            <pc:sldMk cId="1425056617" sldId="308"/>
            <ac:spMk id="3" creationId="{7C18600C-C533-4344-9CA3-D35FF637FD6D}"/>
          </ac:spMkLst>
        </pc:spChg>
        <pc:spChg chg="add mod">
          <ac:chgData name="Ana Sierra" userId="4c4bd6b974aa8bff" providerId="LiveId" clId="{02EE5A24-D293-4C05-9704-56335AF4B1E6}" dt="2020-03-09T22:10:21.780" v="2284" actId="1076"/>
          <ac:spMkLst>
            <pc:docMk/>
            <pc:sldMk cId="1425056617" sldId="308"/>
            <ac:spMk id="5" creationId="{29F1C68C-562D-4396-8F69-72AB5E96F59E}"/>
          </ac:spMkLst>
        </pc:spChg>
        <pc:spChg chg="add del">
          <ac:chgData name="Ana Sierra" userId="4c4bd6b974aa8bff" providerId="LiveId" clId="{02EE5A24-D293-4C05-9704-56335AF4B1E6}" dt="2020-03-09T22:08:36.049" v="2257" actId="26606"/>
          <ac:spMkLst>
            <pc:docMk/>
            <pc:sldMk cId="1425056617" sldId="308"/>
            <ac:spMk id="9" creationId="{B76D919A-FC3E-4B4E-BAF0-ED6CFB8DC4AE}"/>
          </ac:spMkLst>
        </pc:spChg>
        <pc:spChg chg="add del">
          <ac:chgData name="Ana Sierra" userId="4c4bd6b974aa8bff" providerId="LiveId" clId="{02EE5A24-D293-4C05-9704-56335AF4B1E6}" dt="2020-03-09T22:08:36.049" v="2257" actId="26606"/>
          <ac:spMkLst>
            <pc:docMk/>
            <pc:sldMk cId="1425056617" sldId="308"/>
            <ac:spMk id="11" creationId="{8F66ACBD-1C82-4782-AA7C-05504DD7DE77}"/>
          </ac:spMkLst>
        </pc:spChg>
        <pc:spChg chg="add">
          <ac:chgData name="Ana Sierra" userId="4c4bd6b974aa8bff" providerId="LiveId" clId="{02EE5A24-D293-4C05-9704-56335AF4B1E6}" dt="2020-03-09T22:08:36.049" v="2257" actId="26606"/>
          <ac:spMkLst>
            <pc:docMk/>
            <pc:sldMk cId="1425056617" sldId="308"/>
            <ac:spMk id="16" creationId="{B76D919A-FC3E-4B4E-BAF0-ED6CFB8DC4AE}"/>
          </ac:spMkLst>
        </pc:spChg>
        <pc:spChg chg="add">
          <ac:chgData name="Ana Sierra" userId="4c4bd6b974aa8bff" providerId="LiveId" clId="{02EE5A24-D293-4C05-9704-56335AF4B1E6}" dt="2020-03-09T22:08:36.049" v="2257" actId="26606"/>
          <ac:spMkLst>
            <pc:docMk/>
            <pc:sldMk cId="1425056617" sldId="308"/>
            <ac:spMk id="18" creationId="{8F66ACBD-1C82-4782-AA7C-05504DD7DE77}"/>
          </ac:spMkLst>
        </pc:spChg>
        <pc:picChg chg="add mod ord">
          <ac:chgData name="Ana Sierra" userId="4c4bd6b974aa8bff" providerId="LiveId" clId="{02EE5A24-D293-4C05-9704-56335AF4B1E6}" dt="2020-03-09T22:08:05.917" v="2227" actId="26606"/>
          <ac:picMkLst>
            <pc:docMk/>
            <pc:sldMk cId="1425056617" sldId="308"/>
            <ac:picMk id="4" creationId="{6BF8E4F2-7D80-45F3-B5EB-AD1EDDC63A01}"/>
          </ac:picMkLst>
        </pc:picChg>
      </pc:sldChg>
    </pc:docChg>
  </pc:docChgLst>
  <pc:docChgLst>
    <pc:chgData name="Ana Sierra" userId="4c4bd6b974aa8bff" providerId="LiveId" clId="{8C609551-5216-4812-BCDA-7FEC91401851}"/>
    <pc:docChg chg="custSel addSld modSld">
      <pc:chgData name="Ana Sierra" userId="4c4bd6b974aa8bff" providerId="LiveId" clId="{8C609551-5216-4812-BCDA-7FEC91401851}" dt="2020-01-15T14:29:19.337" v="718" actId="20577"/>
      <pc:docMkLst>
        <pc:docMk/>
      </pc:docMkLst>
      <pc:sldChg chg="modSp">
        <pc:chgData name="Ana Sierra" userId="4c4bd6b974aa8bff" providerId="LiveId" clId="{8C609551-5216-4812-BCDA-7FEC91401851}" dt="2020-01-15T12:22:00.429" v="326" actId="1076"/>
        <pc:sldMkLst>
          <pc:docMk/>
          <pc:sldMk cId="2601551725" sldId="258"/>
        </pc:sldMkLst>
        <pc:spChg chg="mod">
          <ac:chgData name="Ana Sierra" userId="4c4bd6b974aa8bff" providerId="LiveId" clId="{8C609551-5216-4812-BCDA-7FEC91401851}" dt="2020-01-15T12:22:00.429" v="326" actId="1076"/>
          <ac:spMkLst>
            <pc:docMk/>
            <pc:sldMk cId="2601551725" sldId="258"/>
            <ac:spMk id="4" creationId="{FDFF2E23-D998-4954-9400-988CD4CC1513}"/>
          </ac:spMkLst>
        </pc:spChg>
      </pc:sldChg>
      <pc:sldChg chg="modSp">
        <pc:chgData name="Ana Sierra" userId="4c4bd6b974aa8bff" providerId="LiveId" clId="{8C609551-5216-4812-BCDA-7FEC91401851}" dt="2020-01-15T12:21:49.440" v="324" actId="1076"/>
        <pc:sldMkLst>
          <pc:docMk/>
          <pc:sldMk cId="2440002270" sldId="264"/>
        </pc:sldMkLst>
        <pc:spChg chg="mod">
          <ac:chgData name="Ana Sierra" userId="4c4bd6b974aa8bff" providerId="LiveId" clId="{8C609551-5216-4812-BCDA-7FEC91401851}" dt="2020-01-15T12:21:49.440" v="324" actId="1076"/>
          <ac:spMkLst>
            <pc:docMk/>
            <pc:sldMk cId="2440002270" sldId="264"/>
            <ac:spMk id="5" creationId="{2DB8BDF2-8107-4708-8F14-5DFDC78638D4}"/>
          </ac:spMkLst>
        </pc:spChg>
      </pc:sldChg>
      <pc:sldChg chg="modNotesTx">
        <pc:chgData name="Ana Sierra" userId="4c4bd6b974aa8bff" providerId="LiveId" clId="{8C609551-5216-4812-BCDA-7FEC91401851}" dt="2020-01-15T14:29:19.337" v="718" actId="20577"/>
        <pc:sldMkLst>
          <pc:docMk/>
          <pc:sldMk cId="164255264" sldId="267"/>
        </pc:sldMkLst>
      </pc:sldChg>
      <pc:sldChg chg="modNotesTx">
        <pc:chgData name="Ana Sierra" userId="4c4bd6b974aa8bff" providerId="LiveId" clId="{8C609551-5216-4812-BCDA-7FEC91401851}" dt="2020-01-15T14:29:02.116" v="717" actId="20577"/>
        <pc:sldMkLst>
          <pc:docMk/>
          <pc:sldMk cId="493730677" sldId="269"/>
        </pc:sldMkLst>
      </pc:sldChg>
      <pc:sldChg chg="modSp modNotesTx">
        <pc:chgData name="Ana Sierra" userId="4c4bd6b974aa8bff" providerId="LiveId" clId="{8C609551-5216-4812-BCDA-7FEC91401851}" dt="2020-01-15T12:10:07.188" v="322" actId="20577"/>
        <pc:sldMkLst>
          <pc:docMk/>
          <pc:sldMk cId="1682845630" sldId="303"/>
        </pc:sldMkLst>
        <pc:spChg chg="mod">
          <ac:chgData name="Ana Sierra" userId="4c4bd6b974aa8bff" providerId="LiveId" clId="{8C609551-5216-4812-BCDA-7FEC91401851}" dt="2020-01-15T12:08:54.230" v="170" actId="20577"/>
          <ac:spMkLst>
            <pc:docMk/>
            <pc:sldMk cId="1682845630" sldId="303"/>
            <ac:spMk id="3" creationId="{49BB50E5-B3F6-4B30-BC30-A92554D324B5}"/>
          </ac:spMkLst>
        </pc:spChg>
      </pc:sldChg>
      <pc:sldChg chg="modSp add">
        <pc:chgData name="Ana Sierra" userId="4c4bd6b974aa8bff" providerId="LiveId" clId="{8C609551-5216-4812-BCDA-7FEC91401851}" dt="2020-01-15T12:07:54.750" v="23" actId="14100"/>
        <pc:sldMkLst>
          <pc:docMk/>
          <pc:sldMk cId="1657229068" sldId="304"/>
        </pc:sldMkLst>
        <pc:spChg chg="mod">
          <ac:chgData name="Ana Sierra" userId="4c4bd6b974aa8bff" providerId="LiveId" clId="{8C609551-5216-4812-BCDA-7FEC91401851}" dt="2020-01-15T12:07:42.497" v="17" actId="207"/>
          <ac:spMkLst>
            <pc:docMk/>
            <pc:sldMk cId="1657229068" sldId="304"/>
            <ac:spMk id="2" creationId="{914CE9A8-CB94-4703-8283-E57754217421}"/>
          </ac:spMkLst>
        </pc:spChg>
        <pc:spChg chg="mod">
          <ac:chgData name="Ana Sierra" userId="4c4bd6b974aa8bff" providerId="LiveId" clId="{8C609551-5216-4812-BCDA-7FEC91401851}" dt="2020-01-15T12:07:54.750" v="23" actId="14100"/>
          <ac:spMkLst>
            <pc:docMk/>
            <pc:sldMk cId="1657229068" sldId="304"/>
            <ac:spMk id="3" creationId="{29E6F322-6E8B-4028-8E22-45D59C724FE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4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3C72C-C43C-4F6A-AA87-97D88D714677}" type="doc">
      <dgm:prSet loTypeId="urn:microsoft.com/office/officeart/2005/8/layout/cycle8" loCatId="cycle" qsTypeId="urn:microsoft.com/office/officeart/2005/8/quickstyle/simple1" qsCatId="simple" csTypeId="urn:microsoft.com/office/officeart/2005/8/colors/accent1_2" csCatId="accent1" phldr="1"/>
      <dgm:spPr/>
    </dgm:pt>
    <dgm:pt modelId="{47D64086-F6C1-46BE-82C3-E51EFBA75517}">
      <dgm:prSet phldrT="[Text]"/>
      <dgm:spPr/>
      <dgm:t>
        <a:bodyPr/>
        <a:lstStyle/>
        <a:p>
          <a:r>
            <a:rPr lang="en-US" b="1" u="sng" dirty="0">
              <a:latin typeface="Times New Roman" panose="02020603050405020304" pitchFamily="18" charset="0"/>
              <a:cs typeface="Times New Roman" panose="02020603050405020304" pitchFamily="18" charset="0"/>
            </a:rPr>
            <a:t>Social</a:t>
          </a:r>
        </a:p>
        <a:p>
          <a:r>
            <a:rPr lang="en-US" dirty="0">
              <a:latin typeface="Times New Roman" panose="02020603050405020304" pitchFamily="18" charset="0"/>
              <a:cs typeface="Times New Roman" panose="02020603050405020304" pitchFamily="18" charset="0"/>
            </a:rPr>
            <a:t>Supports</a:t>
          </a:r>
        </a:p>
        <a:p>
          <a:r>
            <a:rPr lang="en-US" dirty="0">
              <a:latin typeface="Times New Roman" panose="02020603050405020304" pitchFamily="18" charset="0"/>
              <a:cs typeface="Times New Roman" panose="02020603050405020304" pitchFamily="18" charset="0"/>
            </a:rPr>
            <a:t>Family Background</a:t>
          </a:r>
        </a:p>
        <a:p>
          <a:r>
            <a:rPr lang="en-US" dirty="0">
              <a:latin typeface="Times New Roman" panose="02020603050405020304" pitchFamily="18" charset="0"/>
              <a:cs typeface="Times New Roman" panose="02020603050405020304" pitchFamily="18" charset="0"/>
            </a:rPr>
            <a:t>Cultural Traditions</a:t>
          </a:r>
        </a:p>
        <a:p>
          <a:r>
            <a:rPr lang="en-US" dirty="0">
              <a:latin typeface="Times New Roman" panose="02020603050405020304" pitchFamily="18" charset="0"/>
              <a:cs typeface="Times New Roman" panose="02020603050405020304" pitchFamily="18" charset="0"/>
            </a:rPr>
            <a:t>Social/economic Status</a:t>
          </a:r>
        </a:p>
        <a:p>
          <a:r>
            <a:rPr lang="en-US" dirty="0">
              <a:latin typeface="Times New Roman" panose="02020603050405020304" pitchFamily="18" charset="0"/>
              <a:cs typeface="Times New Roman" panose="02020603050405020304" pitchFamily="18" charset="0"/>
            </a:rPr>
            <a:t>Education</a:t>
          </a:r>
        </a:p>
      </dgm:t>
    </dgm:pt>
    <dgm:pt modelId="{C0256727-0D6A-4FB7-AB6F-DA7875B2A9EB}" type="parTrans" cxnId="{637757C7-F9E8-433E-9DA0-0F0A63DD6220}">
      <dgm:prSet/>
      <dgm:spPr/>
      <dgm:t>
        <a:bodyPr/>
        <a:lstStyle/>
        <a:p>
          <a:endParaRPr lang="en-US"/>
        </a:p>
      </dgm:t>
    </dgm:pt>
    <dgm:pt modelId="{9AF8F22A-D63F-4E07-ACD3-0A15FA3E6848}" type="sibTrans" cxnId="{637757C7-F9E8-433E-9DA0-0F0A63DD6220}">
      <dgm:prSet/>
      <dgm:spPr/>
      <dgm:t>
        <a:bodyPr/>
        <a:lstStyle/>
        <a:p>
          <a:endParaRPr lang="en-US"/>
        </a:p>
      </dgm:t>
    </dgm:pt>
    <dgm:pt modelId="{EC5B979E-42D7-4CBA-B3D9-279CBDB99DC6}">
      <dgm:prSet phldrT="[Text]"/>
      <dgm:spPr/>
      <dgm:t>
        <a:bodyPr/>
        <a:lstStyle/>
        <a:p>
          <a:r>
            <a:rPr lang="en-US" b="1" u="sng" dirty="0">
              <a:latin typeface="Times New Roman" panose="02020603050405020304" pitchFamily="18" charset="0"/>
              <a:cs typeface="Times New Roman" panose="02020603050405020304" pitchFamily="18" charset="0"/>
            </a:rPr>
            <a:t>Psychological</a:t>
          </a:r>
        </a:p>
        <a:p>
          <a:r>
            <a:rPr lang="en-US" dirty="0">
              <a:latin typeface="Times New Roman" panose="02020603050405020304" pitchFamily="18" charset="0"/>
              <a:cs typeface="Times New Roman" panose="02020603050405020304" pitchFamily="18" charset="0"/>
            </a:rPr>
            <a:t>Learning/Memory</a:t>
          </a:r>
        </a:p>
        <a:p>
          <a:r>
            <a:rPr lang="en-US" dirty="0">
              <a:latin typeface="Times New Roman" panose="02020603050405020304" pitchFamily="18" charset="0"/>
              <a:cs typeface="Times New Roman" panose="02020603050405020304" pitchFamily="18" charset="0"/>
            </a:rPr>
            <a:t>Attitude/Beliefs</a:t>
          </a:r>
        </a:p>
        <a:p>
          <a:r>
            <a:rPr lang="en-US" dirty="0">
              <a:latin typeface="Times New Roman" panose="02020603050405020304" pitchFamily="18" charset="0"/>
              <a:cs typeface="Times New Roman" panose="02020603050405020304" pitchFamily="18" charset="0"/>
            </a:rPr>
            <a:t>Personality</a:t>
          </a:r>
        </a:p>
        <a:p>
          <a:r>
            <a:rPr lang="en-US" dirty="0">
              <a:latin typeface="Times New Roman" panose="02020603050405020304" pitchFamily="18" charset="0"/>
              <a:cs typeface="Times New Roman" panose="02020603050405020304" pitchFamily="18" charset="0"/>
            </a:rPr>
            <a:t>Behaviors</a:t>
          </a:r>
        </a:p>
        <a:p>
          <a:r>
            <a:rPr lang="en-US" dirty="0">
              <a:latin typeface="Times New Roman" panose="02020603050405020304" pitchFamily="18" charset="0"/>
              <a:cs typeface="Times New Roman" panose="02020603050405020304" pitchFamily="18" charset="0"/>
            </a:rPr>
            <a:t>Emotions</a:t>
          </a:r>
        </a:p>
        <a:p>
          <a:r>
            <a:rPr lang="en-US" dirty="0">
              <a:latin typeface="Times New Roman" panose="02020603050405020304" pitchFamily="18" charset="0"/>
              <a:cs typeface="Times New Roman" panose="02020603050405020304" pitchFamily="18" charset="0"/>
            </a:rPr>
            <a:t>Coping Skills</a:t>
          </a:r>
        </a:p>
        <a:p>
          <a:r>
            <a:rPr lang="en-US" dirty="0">
              <a:latin typeface="Times New Roman" panose="02020603050405020304" pitchFamily="18" charset="0"/>
              <a:cs typeface="Times New Roman" panose="02020603050405020304" pitchFamily="18" charset="0"/>
            </a:rPr>
            <a:t>Past Trauma</a:t>
          </a:r>
        </a:p>
      </dgm:t>
    </dgm:pt>
    <dgm:pt modelId="{746434D7-FEBC-4039-BD82-E0B0EA1A963E}" type="parTrans" cxnId="{DFC316BC-34A5-484B-A069-994C9CE27A24}">
      <dgm:prSet/>
      <dgm:spPr/>
      <dgm:t>
        <a:bodyPr/>
        <a:lstStyle/>
        <a:p>
          <a:endParaRPr lang="en-US"/>
        </a:p>
      </dgm:t>
    </dgm:pt>
    <dgm:pt modelId="{1961E50F-E5DE-4985-BB32-5E54AFE6E265}" type="sibTrans" cxnId="{DFC316BC-34A5-484B-A069-994C9CE27A24}">
      <dgm:prSet/>
      <dgm:spPr/>
      <dgm:t>
        <a:bodyPr/>
        <a:lstStyle/>
        <a:p>
          <a:endParaRPr lang="en-US"/>
        </a:p>
      </dgm:t>
    </dgm:pt>
    <dgm:pt modelId="{5BFB051D-8A3B-434A-B75D-D8C632771E98}">
      <dgm:prSet phldrT="[Text]" custT="1"/>
      <dgm:spPr/>
      <dgm:t>
        <a:bodyPr/>
        <a:lstStyle/>
        <a:p>
          <a:r>
            <a:rPr lang="en-US" sz="800" b="1" u="sng" dirty="0">
              <a:latin typeface="Times New Roman" panose="02020603050405020304" pitchFamily="18" charset="0"/>
              <a:cs typeface="Times New Roman" panose="02020603050405020304" pitchFamily="18" charset="0"/>
            </a:rPr>
            <a:t>Biological</a:t>
          </a:r>
        </a:p>
        <a:p>
          <a:r>
            <a:rPr lang="en-US" sz="800" dirty="0">
              <a:latin typeface="Times New Roman" panose="02020603050405020304" pitchFamily="18" charset="0"/>
              <a:cs typeface="Times New Roman" panose="02020603050405020304" pitchFamily="18" charset="0"/>
            </a:rPr>
            <a:t>Gender</a:t>
          </a:r>
        </a:p>
        <a:p>
          <a:r>
            <a:rPr lang="en-US" sz="800" dirty="0">
              <a:latin typeface="Times New Roman" panose="02020603050405020304" pitchFamily="18" charset="0"/>
              <a:cs typeface="Times New Roman" panose="02020603050405020304" pitchFamily="18" charset="0"/>
            </a:rPr>
            <a:t>Physical Illness</a:t>
          </a:r>
        </a:p>
        <a:p>
          <a:r>
            <a:rPr lang="en-US" sz="800" dirty="0">
              <a:latin typeface="Times New Roman" panose="02020603050405020304" pitchFamily="18" charset="0"/>
              <a:cs typeface="Times New Roman" panose="02020603050405020304" pitchFamily="18" charset="0"/>
            </a:rPr>
            <a:t>Disability</a:t>
          </a:r>
        </a:p>
        <a:p>
          <a:r>
            <a:rPr lang="en-US" sz="800" dirty="0">
              <a:latin typeface="Times New Roman" panose="02020603050405020304" pitchFamily="18" charset="0"/>
              <a:cs typeface="Times New Roman" panose="02020603050405020304" pitchFamily="18" charset="0"/>
            </a:rPr>
            <a:t>Genetic vulnerability</a:t>
          </a:r>
        </a:p>
        <a:p>
          <a:r>
            <a:rPr lang="en-US" sz="800" dirty="0">
              <a:latin typeface="Times New Roman" panose="02020603050405020304" pitchFamily="18" charset="0"/>
              <a:cs typeface="Times New Roman" panose="02020603050405020304" pitchFamily="18" charset="0"/>
            </a:rPr>
            <a:t>Neurochemistry</a:t>
          </a:r>
        </a:p>
        <a:p>
          <a:r>
            <a:rPr lang="en-US" sz="800" dirty="0">
              <a:latin typeface="Times New Roman" panose="02020603050405020304" pitchFamily="18" charset="0"/>
              <a:cs typeface="Times New Roman" panose="02020603050405020304" pitchFamily="18" charset="0"/>
            </a:rPr>
            <a:t>Stress Reactivity</a:t>
          </a:r>
        </a:p>
        <a:p>
          <a:r>
            <a:rPr lang="en-US" sz="800" dirty="0">
              <a:latin typeface="Times New Roman" panose="02020603050405020304" pitchFamily="18" charset="0"/>
              <a:cs typeface="Times New Roman" panose="02020603050405020304" pitchFamily="18" charset="0"/>
            </a:rPr>
            <a:t>Medication Effects</a:t>
          </a:r>
        </a:p>
        <a:p>
          <a:r>
            <a:rPr lang="en-US" sz="700" dirty="0"/>
            <a:t> </a:t>
          </a:r>
        </a:p>
      </dgm:t>
    </dgm:pt>
    <dgm:pt modelId="{B41DF34D-02CB-4F53-9310-3EE589ED4FD6}" type="parTrans" cxnId="{AD74F066-95DC-4B6C-94EC-64E7D787DC3E}">
      <dgm:prSet/>
      <dgm:spPr/>
      <dgm:t>
        <a:bodyPr/>
        <a:lstStyle/>
        <a:p>
          <a:endParaRPr lang="en-US"/>
        </a:p>
      </dgm:t>
    </dgm:pt>
    <dgm:pt modelId="{AEB2A401-0CD8-4EA9-BF53-5DC514941A3E}" type="sibTrans" cxnId="{AD74F066-95DC-4B6C-94EC-64E7D787DC3E}">
      <dgm:prSet/>
      <dgm:spPr/>
      <dgm:t>
        <a:bodyPr/>
        <a:lstStyle/>
        <a:p>
          <a:endParaRPr lang="en-US"/>
        </a:p>
      </dgm:t>
    </dgm:pt>
    <dgm:pt modelId="{32381A2C-C11E-4C9C-8EE2-6E6DCC7F057A}" type="pres">
      <dgm:prSet presAssocID="{A923C72C-C43C-4F6A-AA87-97D88D714677}" presName="compositeShape" presStyleCnt="0">
        <dgm:presLayoutVars>
          <dgm:chMax val="7"/>
          <dgm:dir/>
          <dgm:resizeHandles val="exact"/>
        </dgm:presLayoutVars>
      </dgm:prSet>
      <dgm:spPr/>
    </dgm:pt>
    <dgm:pt modelId="{6B81C9CB-AFC8-46B6-96F3-CD9E4CB086D8}" type="pres">
      <dgm:prSet presAssocID="{A923C72C-C43C-4F6A-AA87-97D88D714677}" presName="wedge1" presStyleLbl="node1" presStyleIdx="0" presStyleCnt="3"/>
      <dgm:spPr/>
    </dgm:pt>
    <dgm:pt modelId="{104FBEB2-3E8B-4796-A7E4-B26534351889}" type="pres">
      <dgm:prSet presAssocID="{A923C72C-C43C-4F6A-AA87-97D88D714677}" presName="dummy1a" presStyleCnt="0"/>
      <dgm:spPr/>
    </dgm:pt>
    <dgm:pt modelId="{0070DEF3-054F-488F-8CE8-A58E3C1D4E0B}" type="pres">
      <dgm:prSet presAssocID="{A923C72C-C43C-4F6A-AA87-97D88D714677}" presName="dummy1b" presStyleCnt="0"/>
      <dgm:spPr/>
    </dgm:pt>
    <dgm:pt modelId="{25B257DB-0289-4D1B-9B75-CA69C90761DB}" type="pres">
      <dgm:prSet presAssocID="{A923C72C-C43C-4F6A-AA87-97D88D714677}" presName="wedge1Tx" presStyleLbl="node1" presStyleIdx="0" presStyleCnt="3">
        <dgm:presLayoutVars>
          <dgm:chMax val="0"/>
          <dgm:chPref val="0"/>
          <dgm:bulletEnabled val="1"/>
        </dgm:presLayoutVars>
      </dgm:prSet>
      <dgm:spPr/>
    </dgm:pt>
    <dgm:pt modelId="{B71A4DFD-4558-42C2-9A74-F3A878C5D9CC}" type="pres">
      <dgm:prSet presAssocID="{A923C72C-C43C-4F6A-AA87-97D88D714677}" presName="wedge2" presStyleLbl="node1" presStyleIdx="1" presStyleCnt="3"/>
      <dgm:spPr/>
    </dgm:pt>
    <dgm:pt modelId="{DEEBB85F-7DF2-4CEF-8122-F545F26A8886}" type="pres">
      <dgm:prSet presAssocID="{A923C72C-C43C-4F6A-AA87-97D88D714677}" presName="dummy2a" presStyleCnt="0"/>
      <dgm:spPr/>
    </dgm:pt>
    <dgm:pt modelId="{534FD5A8-34C7-43E2-800C-4DE606B919B4}" type="pres">
      <dgm:prSet presAssocID="{A923C72C-C43C-4F6A-AA87-97D88D714677}" presName="dummy2b" presStyleCnt="0"/>
      <dgm:spPr/>
    </dgm:pt>
    <dgm:pt modelId="{171E3F59-F91E-4E0E-92E2-E94126F0C0F7}" type="pres">
      <dgm:prSet presAssocID="{A923C72C-C43C-4F6A-AA87-97D88D714677}" presName="wedge2Tx" presStyleLbl="node1" presStyleIdx="1" presStyleCnt="3">
        <dgm:presLayoutVars>
          <dgm:chMax val="0"/>
          <dgm:chPref val="0"/>
          <dgm:bulletEnabled val="1"/>
        </dgm:presLayoutVars>
      </dgm:prSet>
      <dgm:spPr/>
    </dgm:pt>
    <dgm:pt modelId="{E97CD361-3713-4FD5-A93A-3AB7CC107E29}" type="pres">
      <dgm:prSet presAssocID="{A923C72C-C43C-4F6A-AA87-97D88D714677}" presName="wedge3" presStyleLbl="node1" presStyleIdx="2" presStyleCnt="3"/>
      <dgm:spPr/>
    </dgm:pt>
    <dgm:pt modelId="{4D1135A9-1A45-4E8E-A2C6-AE85AFFFB65C}" type="pres">
      <dgm:prSet presAssocID="{A923C72C-C43C-4F6A-AA87-97D88D714677}" presName="dummy3a" presStyleCnt="0"/>
      <dgm:spPr/>
    </dgm:pt>
    <dgm:pt modelId="{DD62C45E-2EC0-427B-80FD-74B8C332D779}" type="pres">
      <dgm:prSet presAssocID="{A923C72C-C43C-4F6A-AA87-97D88D714677}" presName="dummy3b" presStyleCnt="0"/>
      <dgm:spPr/>
    </dgm:pt>
    <dgm:pt modelId="{60267B57-734D-4133-807C-C3B48103AE20}" type="pres">
      <dgm:prSet presAssocID="{A923C72C-C43C-4F6A-AA87-97D88D714677}" presName="wedge3Tx" presStyleLbl="node1" presStyleIdx="2" presStyleCnt="3">
        <dgm:presLayoutVars>
          <dgm:chMax val="0"/>
          <dgm:chPref val="0"/>
          <dgm:bulletEnabled val="1"/>
        </dgm:presLayoutVars>
      </dgm:prSet>
      <dgm:spPr/>
    </dgm:pt>
    <dgm:pt modelId="{FCB67BAD-2B04-4024-8188-C8A4C7EF7E78}" type="pres">
      <dgm:prSet presAssocID="{9AF8F22A-D63F-4E07-ACD3-0A15FA3E6848}" presName="arrowWedge1" presStyleLbl="fgSibTrans2D1" presStyleIdx="0" presStyleCnt="3"/>
      <dgm:spPr/>
    </dgm:pt>
    <dgm:pt modelId="{F8BF878D-E623-41AF-A7BD-DE4167EF77FA}" type="pres">
      <dgm:prSet presAssocID="{1961E50F-E5DE-4985-BB32-5E54AFE6E265}" presName="arrowWedge2" presStyleLbl="fgSibTrans2D1" presStyleIdx="1" presStyleCnt="3"/>
      <dgm:spPr/>
    </dgm:pt>
    <dgm:pt modelId="{F7608400-FB3A-4E7C-9E8E-2E3389A795DE}" type="pres">
      <dgm:prSet presAssocID="{AEB2A401-0CD8-4EA9-BF53-5DC514941A3E}" presName="arrowWedge3" presStyleLbl="fgSibTrans2D1" presStyleIdx="2" presStyleCnt="3"/>
      <dgm:spPr/>
    </dgm:pt>
  </dgm:ptLst>
  <dgm:cxnLst>
    <dgm:cxn modelId="{C959B826-3287-411F-91F3-97A82EB70370}" type="presOf" srcId="{47D64086-F6C1-46BE-82C3-E51EFBA75517}" destId="{25B257DB-0289-4D1B-9B75-CA69C90761DB}" srcOrd="1" destOrd="0" presId="urn:microsoft.com/office/officeart/2005/8/layout/cycle8"/>
    <dgm:cxn modelId="{9508BA65-35FB-4AD4-9A63-5F77D8DC4154}" type="presOf" srcId="{EC5B979E-42D7-4CBA-B3D9-279CBDB99DC6}" destId="{171E3F59-F91E-4E0E-92E2-E94126F0C0F7}" srcOrd="1" destOrd="0" presId="urn:microsoft.com/office/officeart/2005/8/layout/cycle8"/>
    <dgm:cxn modelId="{AD74F066-95DC-4B6C-94EC-64E7D787DC3E}" srcId="{A923C72C-C43C-4F6A-AA87-97D88D714677}" destId="{5BFB051D-8A3B-434A-B75D-D8C632771E98}" srcOrd="2" destOrd="0" parTransId="{B41DF34D-02CB-4F53-9310-3EE589ED4FD6}" sibTransId="{AEB2A401-0CD8-4EA9-BF53-5DC514941A3E}"/>
    <dgm:cxn modelId="{C5F1D56A-AEC0-421B-B2D0-F9A5F3CE8BF5}" type="presOf" srcId="{5BFB051D-8A3B-434A-B75D-D8C632771E98}" destId="{60267B57-734D-4133-807C-C3B48103AE20}" srcOrd="1" destOrd="0" presId="urn:microsoft.com/office/officeart/2005/8/layout/cycle8"/>
    <dgm:cxn modelId="{096C6B7B-8FF7-4D5D-9729-7AE6271E5113}" type="presOf" srcId="{A923C72C-C43C-4F6A-AA87-97D88D714677}" destId="{32381A2C-C11E-4C9C-8EE2-6E6DCC7F057A}" srcOrd="0" destOrd="0" presId="urn:microsoft.com/office/officeart/2005/8/layout/cycle8"/>
    <dgm:cxn modelId="{DFC316BC-34A5-484B-A069-994C9CE27A24}" srcId="{A923C72C-C43C-4F6A-AA87-97D88D714677}" destId="{EC5B979E-42D7-4CBA-B3D9-279CBDB99DC6}" srcOrd="1" destOrd="0" parTransId="{746434D7-FEBC-4039-BD82-E0B0EA1A963E}" sibTransId="{1961E50F-E5DE-4985-BB32-5E54AFE6E265}"/>
    <dgm:cxn modelId="{EA367FC6-5995-410C-A57D-DB59C4CE1F90}" type="presOf" srcId="{5BFB051D-8A3B-434A-B75D-D8C632771E98}" destId="{E97CD361-3713-4FD5-A93A-3AB7CC107E29}" srcOrd="0" destOrd="0" presId="urn:microsoft.com/office/officeart/2005/8/layout/cycle8"/>
    <dgm:cxn modelId="{637757C7-F9E8-433E-9DA0-0F0A63DD6220}" srcId="{A923C72C-C43C-4F6A-AA87-97D88D714677}" destId="{47D64086-F6C1-46BE-82C3-E51EFBA75517}" srcOrd="0" destOrd="0" parTransId="{C0256727-0D6A-4FB7-AB6F-DA7875B2A9EB}" sibTransId="{9AF8F22A-D63F-4E07-ACD3-0A15FA3E6848}"/>
    <dgm:cxn modelId="{1BCC55C8-C1A6-4017-B2B3-D381AB6A8A7D}" type="presOf" srcId="{EC5B979E-42D7-4CBA-B3D9-279CBDB99DC6}" destId="{B71A4DFD-4558-42C2-9A74-F3A878C5D9CC}" srcOrd="0" destOrd="0" presId="urn:microsoft.com/office/officeart/2005/8/layout/cycle8"/>
    <dgm:cxn modelId="{7C9184F6-E290-4337-A466-A09BAFE89664}" type="presOf" srcId="{47D64086-F6C1-46BE-82C3-E51EFBA75517}" destId="{6B81C9CB-AFC8-46B6-96F3-CD9E4CB086D8}" srcOrd="0" destOrd="0" presId="urn:microsoft.com/office/officeart/2005/8/layout/cycle8"/>
    <dgm:cxn modelId="{7554F2C5-1E3B-40C1-A9B5-6437F63E0197}" type="presParOf" srcId="{32381A2C-C11E-4C9C-8EE2-6E6DCC7F057A}" destId="{6B81C9CB-AFC8-46B6-96F3-CD9E4CB086D8}" srcOrd="0" destOrd="0" presId="urn:microsoft.com/office/officeart/2005/8/layout/cycle8"/>
    <dgm:cxn modelId="{565B66D5-E246-4BC4-A009-2B56D1A82B2A}" type="presParOf" srcId="{32381A2C-C11E-4C9C-8EE2-6E6DCC7F057A}" destId="{104FBEB2-3E8B-4796-A7E4-B26534351889}" srcOrd="1" destOrd="0" presId="urn:microsoft.com/office/officeart/2005/8/layout/cycle8"/>
    <dgm:cxn modelId="{03915336-4D91-420F-8562-B424E61516CF}" type="presParOf" srcId="{32381A2C-C11E-4C9C-8EE2-6E6DCC7F057A}" destId="{0070DEF3-054F-488F-8CE8-A58E3C1D4E0B}" srcOrd="2" destOrd="0" presId="urn:microsoft.com/office/officeart/2005/8/layout/cycle8"/>
    <dgm:cxn modelId="{C2ECE6BA-27AC-4056-9742-9B290C4F5FBA}" type="presParOf" srcId="{32381A2C-C11E-4C9C-8EE2-6E6DCC7F057A}" destId="{25B257DB-0289-4D1B-9B75-CA69C90761DB}" srcOrd="3" destOrd="0" presId="urn:microsoft.com/office/officeart/2005/8/layout/cycle8"/>
    <dgm:cxn modelId="{80359C3F-F9F7-4A9E-85FE-8EA9470F66C9}" type="presParOf" srcId="{32381A2C-C11E-4C9C-8EE2-6E6DCC7F057A}" destId="{B71A4DFD-4558-42C2-9A74-F3A878C5D9CC}" srcOrd="4" destOrd="0" presId="urn:microsoft.com/office/officeart/2005/8/layout/cycle8"/>
    <dgm:cxn modelId="{5A1368BC-17EA-472C-91C6-805F8B02B332}" type="presParOf" srcId="{32381A2C-C11E-4C9C-8EE2-6E6DCC7F057A}" destId="{DEEBB85F-7DF2-4CEF-8122-F545F26A8886}" srcOrd="5" destOrd="0" presId="urn:microsoft.com/office/officeart/2005/8/layout/cycle8"/>
    <dgm:cxn modelId="{BAD56D0F-D7B6-4B46-BE8E-51B0D83637EA}" type="presParOf" srcId="{32381A2C-C11E-4C9C-8EE2-6E6DCC7F057A}" destId="{534FD5A8-34C7-43E2-800C-4DE606B919B4}" srcOrd="6" destOrd="0" presId="urn:microsoft.com/office/officeart/2005/8/layout/cycle8"/>
    <dgm:cxn modelId="{8EA117D9-9E8F-4ED7-821C-CF4EBA271B9D}" type="presParOf" srcId="{32381A2C-C11E-4C9C-8EE2-6E6DCC7F057A}" destId="{171E3F59-F91E-4E0E-92E2-E94126F0C0F7}" srcOrd="7" destOrd="0" presId="urn:microsoft.com/office/officeart/2005/8/layout/cycle8"/>
    <dgm:cxn modelId="{3DF707D3-1767-44B3-8EAA-DEEB5EB2AB3C}" type="presParOf" srcId="{32381A2C-C11E-4C9C-8EE2-6E6DCC7F057A}" destId="{E97CD361-3713-4FD5-A93A-3AB7CC107E29}" srcOrd="8" destOrd="0" presId="urn:microsoft.com/office/officeart/2005/8/layout/cycle8"/>
    <dgm:cxn modelId="{5E6E421B-8723-45DE-AFBE-6DE2315D743B}" type="presParOf" srcId="{32381A2C-C11E-4C9C-8EE2-6E6DCC7F057A}" destId="{4D1135A9-1A45-4E8E-A2C6-AE85AFFFB65C}" srcOrd="9" destOrd="0" presId="urn:microsoft.com/office/officeart/2005/8/layout/cycle8"/>
    <dgm:cxn modelId="{0034F6F3-9375-4F54-BBD7-EAF302F77569}" type="presParOf" srcId="{32381A2C-C11E-4C9C-8EE2-6E6DCC7F057A}" destId="{DD62C45E-2EC0-427B-80FD-74B8C332D779}" srcOrd="10" destOrd="0" presId="urn:microsoft.com/office/officeart/2005/8/layout/cycle8"/>
    <dgm:cxn modelId="{8F522A91-70B5-434E-9023-4664152585AD}" type="presParOf" srcId="{32381A2C-C11E-4C9C-8EE2-6E6DCC7F057A}" destId="{60267B57-734D-4133-807C-C3B48103AE20}" srcOrd="11" destOrd="0" presId="urn:microsoft.com/office/officeart/2005/8/layout/cycle8"/>
    <dgm:cxn modelId="{38DB54DC-CED9-407A-B18A-11AE40467B48}" type="presParOf" srcId="{32381A2C-C11E-4C9C-8EE2-6E6DCC7F057A}" destId="{FCB67BAD-2B04-4024-8188-C8A4C7EF7E78}" srcOrd="12" destOrd="0" presId="urn:microsoft.com/office/officeart/2005/8/layout/cycle8"/>
    <dgm:cxn modelId="{3E050868-D3B4-478E-AA0A-EA79A8E99B21}" type="presParOf" srcId="{32381A2C-C11E-4C9C-8EE2-6E6DCC7F057A}" destId="{F8BF878D-E623-41AF-A7BD-DE4167EF77FA}" srcOrd="13" destOrd="0" presId="urn:microsoft.com/office/officeart/2005/8/layout/cycle8"/>
    <dgm:cxn modelId="{1E79D51C-F2B0-4849-A1F8-C9E0116366B2}" type="presParOf" srcId="{32381A2C-C11E-4C9C-8EE2-6E6DCC7F057A}" destId="{F7608400-FB3A-4E7C-9E8E-2E3389A795D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3C72C-C43C-4F6A-AA87-97D88D714677}" type="doc">
      <dgm:prSet loTypeId="urn:microsoft.com/office/officeart/2005/8/layout/cycle8" loCatId="cycle" qsTypeId="urn:microsoft.com/office/officeart/2005/8/quickstyle/simple1" qsCatId="simple" csTypeId="urn:microsoft.com/office/officeart/2005/8/colors/accent1_2" csCatId="accent1" phldr="1"/>
      <dgm:spPr/>
    </dgm:pt>
    <dgm:pt modelId="{47D64086-F6C1-46BE-82C3-E51EFBA75517}">
      <dgm:prSet phldrT="[Text]"/>
      <dgm:spPr/>
      <dgm:t>
        <a:bodyPr/>
        <a:lstStyle/>
        <a:p>
          <a:r>
            <a:rPr lang="en-US" b="1" u="sng" dirty="0">
              <a:latin typeface="Times New Roman" panose="02020603050405020304" pitchFamily="18" charset="0"/>
              <a:cs typeface="Times New Roman" panose="02020603050405020304" pitchFamily="18" charset="0"/>
            </a:rPr>
            <a:t>Social</a:t>
          </a:r>
        </a:p>
        <a:p>
          <a:r>
            <a:rPr lang="en-US" dirty="0">
              <a:latin typeface="Times New Roman" panose="02020603050405020304" pitchFamily="18" charset="0"/>
              <a:cs typeface="Times New Roman" panose="02020603050405020304" pitchFamily="18" charset="0"/>
            </a:rPr>
            <a:t>Supports</a:t>
          </a:r>
        </a:p>
        <a:p>
          <a:r>
            <a:rPr lang="en-US" dirty="0">
              <a:latin typeface="Times New Roman" panose="02020603050405020304" pitchFamily="18" charset="0"/>
              <a:cs typeface="Times New Roman" panose="02020603050405020304" pitchFamily="18" charset="0"/>
            </a:rPr>
            <a:t>Family Background</a:t>
          </a:r>
        </a:p>
        <a:p>
          <a:r>
            <a:rPr lang="en-US" dirty="0">
              <a:latin typeface="Times New Roman" panose="02020603050405020304" pitchFamily="18" charset="0"/>
              <a:cs typeface="Times New Roman" panose="02020603050405020304" pitchFamily="18" charset="0"/>
            </a:rPr>
            <a:t>Cultural Traditions</a:t>
          </a:r>
        </a:p>
        <a:p>
          <a:r>
            <a:rPr lang="en-US" dirty="0">
              <a:latin typeface="Times New Roman" panose="02020603050405020304" pitchFamily="18" charset="0"/>
              <a:cs typeface="Times New Roman" panose="02020603050405020304" pitchFamily="18" charset="0"/>
            </a:rPr>
            <a:t>Social/economic Status</a:t>
          </a:r>
        </a:p>
        <a:p>
          <a:r>
            <a:rPr lang="en-US" dirty="0">
              <a:latin typeface="Times New Roman" panose="02020603050405020304" pitchFamily="18" charset="0"/>
              <a:cs typeface="Times New Roman" panose="02020603050405020304" pitchFamily="18" charset="0"/>
            </a:rPr>
            <a:t>Education</a:t>
          </a:r>
        </a:p>
      </dgm:t>
    </dgm:pt>
    <dgm:pt modelId="{C0256727-0D6A-4FB7-AB6F-DA7875B2A9EB}" type="parTrans" cxnId="{637757C7-F9E8-433E-9DA0-0F0A63DD6220}">
      <dgm:prSet/>
      <dgm:spPr/>
      <dgm:t>
        <a:bodyPr/>
        <a:lstStyle/>
        <a:p>
          <a:endParaRPr lang="en-US"/>
        </a:p>
      </dgm:t>
    </dgm:pt>
    <dgm:pt modelId="{9AF8F22A-D63F-4E07-ACD3-0A15FA3E6848}" type="sibTrans" cxnId="{637757C7-F9E8-433E-9DA0-0F0A63DD6220}">
      <dgm:prSet/>
      <dgm:spPr/>
      <dgm:t>
        <a:bodyPr/>
        <a:lstStyle/>
        <a:p>
          <a:endParaRPr lang="en-US"/>
        </a:p>
      </dgm:t>
    </dgm:pt>
    <dgm:pt modelId="{EC5B979E-42D7-4CBA-B3D9-279CBDB99DC6}">
      <dgm:prSet phldrT="[Text]"/>
      <dgm:spPr/>
      <dgm:t>
        <a:bodyPr/>
        <a:lstStyle/>
        <a:p>
          <a:r>
            <a:rPr lang="en-US" b="1" u="sng" dirty="0">
              <a:latin typeface="Times New Roman" panose="02020603050405020304" pitchFamily="18" charset="0"/>
              <a:cs typeface="Times New Roman" panose="02020603050405020304" pitchFamily="18" charset="0"/>
            </a:rPr>
            <a:t>Psychological</a:t>
          </a:r>
        </a:p>
        <a:p>
          <a:r>
            <a:rPr lang="en-US" dirty="0">
              <a:latin typeface="Times New Roman" panose="02020603050405020304" pitchFamily="18" charset="0"/>
              <a:cs typeface="Times New Roman" panose="02020603050405020304" pitchFamily="18" charset="0"/>
            </a:rPr>
            <a:t>Learning/Memory</a:t>
          </a:r>
        </a:p>
        <a:p>
          <a:r>
            <a:rPr lang="en-US" dirty="0">
              <a:latin typeface="Times New Roman" panose="02020603050405020304" pitchFamily="18" charset="0"/>
              <a:cs typeface="Times New Roman" panose="02020603050405020304" pitchFamily="18" charset="0"/>
            </a:rPr>
            <a:t>Attitude/Beliefs</a:t>
          </a:r>
        </a:p>
        <a:p>
          <a:r>
            <a:rPr lang="en-US" dirty="0">
              <a:latin typeface="Times New Roman" panose="02020603050405020304" pitchFamily="18" charset="0"/>
              <a:cs typeface="Times New Roman" panose="02020603050405020304" pitchFamily="18" charset="0"/>
            </a:rPr>
            <a:t>Personality</a:t>
          </a:r>
        </a:p>
        <a:p>
          <a:r>
            <a:rPr lang="en-US" dirty="0">
              <a:latin typeface="Times New Roman" panose="02020603050405020304" pitchFamily="18" charset="0"/>
              <a:cs typeface="Times New Roman" panose="02020603050405020304" pitchFamily="18" charset="0"/>
            </a:rPr>
            <a:t>Behaviors</a:t>
          </a:r>
        </a:p>
        <a:p>
          <a:r>
            <a:rPr lang="en-US" dirty="0">
              <a:latin typeface="Times New Roman" panose="02020603050405020304" pitchFamily="18" charset="0"/>
              <a:cs typeface="Times New Roman" panose="02020603050405020304" pitchFamily="18" charset="0"/>
            </a:rPr>
            <a:t>Emotions</a:t>
          </a:r>
        </a:p>
        <a:p>
          <a:r>
            <a:rPr lang="en-US" dirty="0">
              <a:latin typeface="Times New Roman" panose="02020603050405020304" pitchFamily="18" charset="0"/>
              <a:cs typeface="Times New Roman" panose="02020603050405020304" pitchFamily="18" charset="0"/>
            </a:rPr>
            <a:t>Coping Skills</a:t>
          </a:r>
        </a:p>
        <a:p>
          <a:r>
            <a:rPr lang="en-US" dirty="0">
              <a:latin typeface="Times New Roman" panose="02020603050405020304" pitchFamily="18" charset="0"/>
              <a:cs typeface="Times New Roman" panose="02020603050405020304" pitchFamily="18" charset="0"/>
            </a:rPr>
            <a:t>Past Trauma</a:t>
          </a:r>
        </a:p>
      </dgm:t>
    </dgm:pt>
    <dgm:pt modelId="{746434D7-FEBC-4039-BD82-E0B0EA1A963E}" type="parTrans" cxnId="{DFC316BC-34A5-484B-A069-994C9CE27A24}">
      <dgm:prSet/>
      <dgm:spPr/>
      <dgm:t>
        <a:bodyPr/>
        <a:lstStyle/>
        <a:p>
          <a:endParaRPr lang="en-US"/>
        </a:p>
      </dgm:t>
    </dgm:pt>
    <dgm:pt modelId="{1961E50F-E5DE-4985-BB32-5E54AFE6E265}" type="sibTrans" cxnId="{DFC316BC-34A5-484B-A069-994C9CE27A24}">
      <dgm:prSet/>
      <dgm:spPr/>
      <dgm:t>
        <a:bodyPr/>
        <a:lstStyle/>
        <a:p>
          <a:endParaRPr lang="en-US"/>
        </a:p>
      </dgm:t>
    </dgm:pt>
    <dgm:pt modelId="{5BFB051D-8A3B-434A-B75D-D8C632771E98}">
      <dgm:prSet phldrT="[Text]" custT="1"/>
      <dgm:spPr/>
      <dgm:t>
        <a:bodyPr/>
        <a:lstStyle/>
        <a:p>
          <a:r>
            <a:rPr lang="en-US" sz="800" b="1" u="sng" dirty="0">
              <a:latin typeface="Times New Roman" panose="02020603050405020304" pitchFamily="18" charset="0"/>
              <a:cs typeface="Times New Roman" panose="02020603050405020304" pitchFamily="18" charset="0"/>
            </a:rPr>
            <a:t>Biological</a:t>
          </a:r>
        </a:p>
        <a:p>
          <a:r>
            <a:rPr lang="en-US" sz="800" dirty="0">
              <a:latin typeface="Times New Roman" panose="02020603050405020304" pitchFamily="18" charset="0"/>
              <a:cs typeface="Times New Roman" panose="02020603050405020304" pitchFamily="18" charset="0"/>
            </a:rPr>
            <a:t>Gender</a:t>
          </a:r>
        </a:p>
        <a:p>
          <a:r>
            <a:rPr lang="en-US" sz="800" dirty="0">
              <a:latin typeface="Times New Roman" panose="02020603050405020304" pitchFamily="18" charset="0"/>
              <a:cs typeface="Times New Roman" panose="02020603050405020304" pitchFamily="18" charset="0"/>
            </a:rPr>
            <a:t>Physical Illness</a:t>
          </a:r>
        </a:p>
        <a:p>
          <a:r>
            <a:rPr lang="en-US" sz="800" dirty="0">
              <a:latin typeface="Times New Roman" panose="02020603050405020304" pitchFamily="18" charset="0"/>
              <a:cs typeface="Times New Roman" panose="02020603050405020304" pitchFamily="18" charset="0"/>
            </a:rPr>
            <a:t>Disability</a:t>
          </a:r>
        </a:p>
        <a:p>
          <a:r>
            <a:rPr lang="en-US" sz="800" dirty="0">
              <a:latin typeface="Times New Roman" panose="02020603050405020304" pitchFamily="18" charset="0"/>
              <a:cs typeface="Times New Roman" panose="02020603050405020304" pitchFamily="18" charset="0"/>
            </a:rPr>
            <a:t>Genetic vulnerability</a:t>
          </a:r>
        </a:p>
        <a:p>
          <a:r>
            <a:rPr lang="en-US" sz="800" dirty="0">
              <a:latin typeface="Times New Roman" panose="02020603050405020304" pitchFamily="18" charset="0"/>
              <a:cs typeface="Times New Roman" panose="02020603050405020304" pitchFamily="18" charset="0"/>
            </a:rPr>
            <a:t>Neurochemistry</a:t>
          </a:r>
        </a:p>
        <a:p>
          <a:r>
            <a:rPr lang="en-US" sz="800" dirty="0">
              <a:latin typeface="Times New Roman" panose="02020603050405020304" pitchFamily="18" charset="0"/>
              <a:cs typeface="Times New Roman" panose="02020603050405020304" pitchFamily="18" charset="0"/>
            </a:rPr>
            <a:t>Stress Reactivity</a:t>
          </a:r>
        </a:p>
        <a:p>
          <a:r>
            <a:rPr lang="en-US" sz="800" dirty="0">
              <a:latin typeface="Times New Roman" panose="02020603050405020304" pitchFamily="18" charset="0"/>
              <a:cs typeface="Times New Roman" panose="02020603050405020304" pitchFamily="18" charset="0"/>
            </a:rPr>
            <a:t>Medication Effects</a:t>
          </a:r>
        </a:p>
        <a:p>
          <a:r>
            <a:rPr lang="en-US" sz="700" dirty="0"/>
            <a:t> </a:t>
          </a:r>
        </a:p>
      </dgm:t>
    </dgm:pt>
    <dgm:pt modelId="{B41DF34D-02CB-4F53-9310-3EE589ED4FD6}" type="parTrans" cxnId="{AD74F066-95DC-4B6C-94EC-64E7D787DC3E}">
      <dgm:prSet/>
      <dgm:spPr/>
      <dgm:t>
        <a:bodyPr/>
        <a:lstStyle/>
        <a:p>
          <a:endParaRPr lang="en-US"/>
        </a:p>
      </dgm:t>
    </dgm:pt>
    <dgm:pt modelId="{AEB2A401-0CD8-4EA9-BF53-5DC514941A3E}" type="sibTrans" cxnId="{AD74F066-95DC-4B6C-94EC-64E7D787DC3E}">
      <dgm:prSet/>
      <dgm:spPr/>
      <dgm:t>
        <a:bodyPr/>
        <a:lstStyle/>
        <a:p>
          <a:endParaRPr lang="en-US"/>
        </a:p>
      </dgm:t>
    </dgm:pt>
    <dgm:pt modelId="{32381A2C-C11E-4C9C-8EE2-6E6DCC7F057A}" type="pres">
      <dgm:prSet presAssocID="{A923C72C-C43C-4F6A-AA87-97D88D714677}" presName="compositeShape" presStyleCnt="0">
        <dgm:presLayoutVars>
          <dgm:chMax val="7"/>
          <dgm:dir/>
          <dgm:resizeHandles val="exact"/>
        </dgm:presLayoutVars>
      </dgm:prSet>
      <dgm:spPr/>
    </dgm:pt>
    <dgm:pt modelId="{6B81C9CB-AFC8-46B6-96F3-CD9E4CB086D8}" type="pres">
      <dgm:prSet presAssocID="{A923C72C-C43C-4F6A-AA87-97D88D714677}" presName="wedge1" presStyleLbl="node1" presStyleIdx="0" presStyleCnt="3"/>
      <dgm:spPr/>
    </dgm:pt>
    <dgm:pt modelId="{104FBEB2-3E8B-4796-A7E4-B26534351889}" type="pres">
      <dgm:prSet presAssocID="{A923C72C-C43C-4F6A-AA87-97D88D714677}" presName="dummy1a" presStyleCnt="0"/>
      <dgm:spPr/>
    </dgm:pt>
    <dgm:pt modelId="{0070DEF3-054F-488F-8CE8-A58E3C1D4E0B}" type="pres">
      <dgm:prSet presAssocID="{A923C72C-C43C-4F6A-AA87-97D88D714677}" presName="dummy1b" presStyleCnt="0"/>
      <dgm:spPr/>
    </dgm:pt>
    <dgm:pt modelId="{25B257DB-0289-4D1B-9B75-CA69C90761DB}" type="pres">
      <dgm:prSet presAssocID="{A923C72C-C43C-4F6A-AA87-97D88D714677}" presName="wedge1Tx" presStyleLbl="node1" presStyleIdx="0" presStyleCnt="3">
        <dgm:presLayoutVars>
          <dgm:chMax val="0"/>
          <dgm:chPref val="0"/>
          <dgm:bulletEnabled val="1"/>
        </dgm:presLayoutVars>
      </dgm:prSet>
      <dgm:spPr/>
    </dgm:pt>
    <dgm:pt modelId="{B71A4DFD-4558-42C2-9A74-F3A878C5D9CC}" type="pres">
      <dgm:prSet presAssocID="{A923C72C-C43C-4F6A-AA87-97D88D714677}" presName="wedge2" presStyleLbl="node1" presStyleIdx="1" presStyleCnt="3"/>
      <dgm:spPr/>
    </dgm:pt>
    <dgm:pt modelId="{DEEBB85F-7DF2-4CEF-8122-F545F26A8886}" type="pres">
      <dgm:prSet presAssocID="{A923C72C-C43C-4F6A-AA87-97D88D714677}" presName="dummy2a" presStyleCnt="0"/>
      <dgm:spPr/>
    </dgm:pt>
    <dgm:pt modelId="{534FD5A8-34C7-43E2-800C-4DE606B919B4}" type="pres">
      <dgm:prSet presAssocID="{A923C72C-C43C-4F6A-AA87-97D88D714677}" presName="dummy2b" presStyleCnt="0"/>
      <dgm:spPr/>
    </dgm:pt>
    <dgm:pt modelId="{171E3F59-F91E-4E0E-92E2-E94126F0C0F7}" type="pres">
      <dgm:prSet presAssocID="{A923C72C-C43C-4F6A-AA87-97D88D714677}" presName="wedge2Tx" presStyleLbl="node1" presStyleIdx="1" presStyleCnt="3">
        <dgm:presLayoutVars>
          <dgm:chMax val="0"/>
          <dgm:chPref val="0"/>
          <dgm:bulletEnabled val="1"/>
        </dgm:presLayoutVars>
      </dgm:prSet>
      <dgm:spPr/>
    </dgm:pt>
    <dgm:pt modelId="{E97CD361-3713-4FD5-A93A-3AB7CC107E29}" type="pres">
      <dgm:prSet presAssocID="{A923C72C-C43C-4F6A-AA87-97D88D714677}" presName="wedge3" presStyleLbl="node1" presStyleIdx="2" presStyleCnt="3"/>
      <dgm:spPr/>
    </dgm:pt>
    <dgm:pt modelId="{4D1135A9-1A45-4E8E-A2C6-AE85AFFFB65C}" type="pres">
      <dgm:prSet presAssocID="{A923C72C-C43C-4F6A-AA87-97D88D714677}" presName="dummy3a" presStyleCnt="0"/>
      <dgm:spPr/>
    </dgm:pt>
    <dgm:pt modelId="{DD62C45E-2EC0-427B-80FD-74B8C332D779}" type="pres">
      <dgm:prSet presAssocID="{A923C72C-C43C-4F6A-AA87-97D88D714677}" presName="dummy3b" presStyleCnt="0"/>
      <dgm:spPr/>
    </dgm:pt>
    <dgm:pt modelId="{60267B57-734D-4133-807C-C3B48103AE20}" type="pres">
      <dgm:prSet presAssocID="{A923C72C-C43C-4F6A-AA87-97D88D714677}" presName="wedge3Tx" presStyleLbl="node1" presStyleIdx="2" presStyleCnt="3">
        <dgm:presLayoutVars>
          <dgm:chMax val="0"/>
          <dgm:chPref val="0"/>
          <dgm:bulletEnabled val="1"/>
        </dgm:presLayoutVars>
      </dgm:prSet>
      <dgm:spPr/>
    </dgm:pt>
    <dgm:pt modelId="{FCB67BAD-2B04-4024-8188-C8A4C7EF7E78}" type="pres">
      <dgm:prSet presAssocID="{9AF8F22A-D63F-4E07-ACD3-0A15FA3E6848}" presName="arrowWedge1" presStyleLbl="fgSibTrans2D1" presStyleIdx="0" presStyleCnt="3"/>
      <dgm:spPr/>
    </dgm:pt>
    <dgm:pt modelId="{F8BF878D-E623-41AF-A7BD-DE4167EF77FA}" type="pres">
      <dgm:prSet presAssocID="{1961E50F-E5DE-4985-BB32-5E54AFE6E265}" presName="arrowWedge2" presStyleLbl="fgSibTrans2D1" presStyleIdx="1" presStyleCnt="3"/>
      <dgm:spPr/>
    </dgm:pt>
    <dgm:pt modelId="{F7608400-FB3A-4E7C-9E8E-2E3389A795DE}" type="pres">
      <dgm:prSet presAssocID="{AEB2A401-0CD8-4EA9-BF53-5DC514941A3E}" presName="arrowWedge3" presStyleLbl="fgSibTrans2D1" presStyleIdx="2" presStyleCnt="3"/>
      <dgm:spPr/>
    </dgm:pt>
  </dgm:ptLst>
  <dgm:cxnLst>
    <dgm:cxn modelId="{C959B826-3287-411F-91F3-97A82EB70370}" type="presOf" srcId="{47D64086-F6C1-46BE-82C3-E51EFBA75517}" destId="{25B257DB-0289-4D1B-9B75-CA69C90761DB}" srcOrd="1" destOrd="0" presId="urn:microsoft.com/office/officeart/2005/8/layout/cycle8"/>
    <dgm:cxn modelId="{9508BA65-35FB-4AD4-9A63-5F77D8DC4154}" type="presOf" srcId="{EC5B979E-42D7-4CBA-B3D9-279CBDB99DC6}" destId="{171E3F59-F91E-4E0E-92E2-E94126F0C0F7}" srcOrd="1" destOrd="0" presId="urn:microsoft.com/office/officeart/2005/8/layout/cycle8"/>
    <dgm:cxn modelId="{AD74F066-95DC-4B6C-94EC-64E7D787DC3E}" srcId="{A923C72C-C43C-4F6A-AA87-97D88D714677}" destId="{5BFB051D-8A3B-434A-B75D-D8C632771E98}" srcOrd="2" destOrd="0" parTransId="{B41DF34D-02CB-4F53-9310-3EE589ED4FD6}" sibTransId="{AEB2A401-0CD8-4EA9-BF53-5DC514941A3E}"/>
    <dgm:cxn modelId="{C5F1D56A-AEC0-421B-B2D0-F9A5F3CE8BF5}" type="presOf" srcId="{5BFB051D-8A3B-434A-B75D-D8C632771E98}" destId="{60267B57-734D-4133-807C-C3B48103AE20}" srcOrd="1" destOrd="0" presId="urn:microsoft.com/office/officeart/2005/8/layout/cycle8"/>
    <dgm:cxn modelId="{096C6B7B-8FF7-4D5D-9729-7AE6271E5113}" type="presOf" srcId="{A923C72C-C43C-4F6A-AA87-97D88D714677}" destId="{32381A2C-C11E-4C9C-8EE2-6E6DCC7F057A}" srcOrd="0" destOrd="0" presId="urn:microsoft.com/office/officeart/2005/8/layout/cycle8"/>
    <dgm:cxn modelId="{DFC316BC-34A5-484B-A069-994C9CE27A24}" srcId="{A923C72C-C43C-4F6A-AA87-97D88D714677}" destId="{EC5B979E-42D7-4CBA-B3D9-279CBDB99DC6}" srcOrd="1" destOrd="0" parTransId="{746434D7-FEBC-4039-BD82-E0B0EA1A963E}" sibTransId="{1961E50F-E5DE-4985-BB32-5E54AFE6E265}"/>
    <dgm:cxn modelId="{EA367FC6-5995-410C-A57D-DB59C4CE1F90}" type="presOf" srcId="{5BFB051D-8A3B-434A-B75D-D8C632771E98}" destId="{E97CD361-3713-4FD5-A93A-3AB7CC107E29}" srcOrd="0" destOrd="0" presId="urn:microsoft.com/office/officeart/2005/8/layout/cycle8"/>
    <dgm:cxn modelId="{637757C7-F9E8-433E-9DA0-0F0A63DD6220}" srcId="{A923C72C-C43C-4F6A-AA87-97D88D714677}" destId="{47D64086-F6C1-46BE-82C3-E51EFBA75517}" srcOrd="0" destOrd="0" parTransId="{C0256727-0D6A-4FB7-AB6F-DA7875B2A9EB}" sibTransId="{9AF8F22A-D63F-4E07-ACD3-0A15FA3E6848}"/>
    <dgm:cxn modelId="{1BCC55C8-C1A6-4017-B2B3-D381AB6A8A7D}" type="presOf" srcId="{EC5B979E-42D7-4CBA-B3D9-279CBDB99DC6}" destId="{B71A4DFD-4558-42C2-9A74-F3A878C5D9CC}" srcOrd="0" destOrd="0" presId="urn:microsoft.com/office/officeart/2005/8/layout/cycle8"/>
    <dgm:cxn modelId="{7C9184F6-E290-4337-A466-A09BAFE89664}" type="presOf" srcId="{47D64086-F6C1-46BE-82C3-E51EFBA75517}" destId="{6B81C9CB-AFC8-46B6-96F3-CD9E4CB086D8}" srcOrd="0" destOrd="0" presId="urn:microsoft.com/office/officeart/2005/8/layout/cycle8"/>
    <dgm:cxn modelId="{7554F2C5-1E3B-40C1-A9B5-6437F63E0197}" type="presParOf" srcId="{32381A2C-C11E-4C9C-8EE2-6E6DCC7F057A}" destId="{6B81C9CB-AFC8-46B6-96F3-CD9E4CB086D8}" srcOrd="0" destOrd="0" presId="urn:microsoft.com/office/officeart/2005/8/layout/cycle8"/>
    <dgm:cxn modelId="{565B66D5-E246-4BC4-A009-2B56D1A82B2A}" type="presParOf" srcId="{32381A2C-C11E-4C9C-8EE2-6E6DCC7F057A}" destId="{104FBEB2-3E8B-4796-A7E4-B26534351889}" srcOrd="1" destOrd="0" presId="urn:microsoft.com/office/officeart/2005/8/layout/cycle8"/>
    <dgm:cxn modelId="{03915336-4D91-420F-8562-B424E61516CF}" type="presParOf" srcId="{32381A2C-C11E-4C9C-8EE2-6E6DCC7F057A}" destId="{0070DEF3-054F-488F-8CE8-A58E3C1D4E0B}" srcOrd="2" destOrd="0" presId="urn:microsoft.com/office/officeart/2005/8/layout/cycle8"/>
    <dgm:cxn modelId="{C2ECE6BA-27AC-4056-9742-9B290C4F5FBA}" type="presParOf" srcId="{32381A2C-C11E-4C9C-8EE2-6E6DCC7F057A}" destId="{25B257DB-0289-4D1B-9B75-CA69C90761DB}" srcOrd="3" destOrd="0" presId="urn:microsoft.com/office/officeart/2005/8/layout/cycle8"/>
    <dgm:cxn modelId="{80359C3F-F9F7-4A9E-85FE-8EA9470F66C9}" type="presParOf" srcId="{32381A2C-C11E-4C9C-8EE2-6E6DCC7F057A}" destId="{B71A4DFD-4558-42C2-9A74-F3A878C5D9CC}" srcOrd="4" destOrd="0" presId="urn:microsoft.com/office/officeart/2005/8/layout/cycle8"/>
    <dgm:cxn modelId="{5A1368BC-17EA-472C-91C6-805F8B02B332}" type="presParOf" srcId="{32381A2C-C11E-4C9C-8EE2-6E6DCC7F057A}" destId="{DEEBB85F-7DF2-4CEF-8122-F545F26A8886}" srcOrd="5" destOrd="0" presId="urn:microsoft.com/office/officeart/2005/8/layout/cycle8"/>
    <dgm:cxn modelId="{BAD56D0F-D7B6-4B46-BE8E-51B0D83637EA}" type="presParOf" srcId="{32381A2C-C11E-4C9C-8EE2-6E6DCC7F057A}" destId="{534FD5A8-34C7-43E2-800C-4DE606B919B4}" srcOrd="6" destOrd="0" presId="urn:microsoft.com/office/officeart/2005/8/layout/cycle8"/>
    <dgm:cxn modelId="{8EA117D9-9E8F-4ED7-821C-CF4EBA271B9D}" type="presParOf" srcId="{32381A2C-C11E-4C9C-8EE2-6E6DCC7F057A}" destId="{171E3F59-F91E-4E0E-92E2-E94126F0C0F7}" srcOrd="7" destOrd="0" presId="urn:microsoft.com/office/officeart/2005/8/layout/cycle8"/>
    <dgm:cxn modelId="{3DF707D3-1767-44B3-8EAA-DEEB5EB2AB3C}" type="presParOf" srcId="{32381A2C-C11E-4C9C-8EE2-6E6DCC7F057A}" destId="{E97CD361-3713-4FD5-A93A-3AB7CC107E29}" srcOrd="8" destOrd="0" presId="urn:microsoft.com/office/officeart/2005/8/layout/cycle8"/>
    <dgm:cxn modelId="{5E6E421B-8723-45DE-AFBE-6DE2315D743B}" type="presParOf" srcId="{32381A2C-C11E-4C9C-8EE2-6E6DCC7F057A}" destId="{4D1135A9-1A45-4E8E-A2C6-AE85AFFFB65C}" srcOrd="9" destOrd="0" presId="urn:microsoft.com/office/officeart/2005/8/layout/cycle8"/>
    <dgm:cxn modelId="{0034F6F3-9375-4F54-BBD7-EAF302F77569}" type="presParOf" srcId="{32381A2C-C11E-4C9C-8EE2-6E6DCC7F057A}" destId="{DD62C45E-2EC0-427B-80FD-74B8C332D779}" srcOrd="10" destOrd="0" presId="urn:microsoft.com/office/officeart/2005/8/layout/cycle8"/>
    <dgm:cxn modelId="{8F522A91-70B5-434E-9023-4664152585AD}" type="presParOf" srcId="{32381A2C-C11E-4C9C-8EE2-6E6DCC7F057A}" destId="{60267B57-734D-4133-807C-C3B48103AE20}" srcOrd="11" destOrd="0" presId="urn:microsoft.com/office/officeart/2005/8/layout/cycle8"/>
    <dgm:cxn modelId="{38DB54DC-CED9-407A-B18A-11AE40467B48}" type="presParOf" srcId="{32381A2C-C11E-4C9C-8EE2-6E6DCC7F057A}" destId="{FCB67BAD-2B04-4024-8188-C8A4C7EF7E78}" srcOrd="12" destOrd="0" presId="urn:microsoft.com/office/officeart/2005/8/layout/cycle8"/>
    <dgm:cxn modelId="{3E050868-D3B4-478E-AA0A-EA79A8E99B21}" type="presParOf" srcId="{32381A2C-C11E-4C9C-8EE2-6E6DCC7F057A}" destId="{F8BF878D-E623-41AF-A7BD-DE4167EF77FA}" srcOrd="13" destOrd="0" presId="urn:microsoft.com/office/officeart/2005/8/layout/cycle8"/>
    <dgm:cxn modelId="{1E79D51C-F2B0-4849-A1F8-C9E0116366B2}" type="presParOf" srcId="{32381A2C-C11E-4C9C-8EE2-6E6DCC7F057A}" destId="{F7608400-FB3A-4E7C-9E8E-2E3389A795D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23C72C-C43C-4F6A-AA87-97D88D714677}" type="doc">
      <dgm:prSet loTypeId="urn:microsoft.com/office/officeart/2005/8/layout/cycle8" loCatId="cycle" qsTypeId="urn:microsoft.com/office/officeart/2005/8/quickstyle/simple1" qsCatId="simple" csTypeId="urn:microsoft.com/office/officeart/2005/8/colors/accent1_2" csCatId="accent1" phldr="1"/>
      <dgm:spPr/>
    </dgm:pt>
    <dgm:pt modelId="{47D64086-F6C1-46BE-82C3-E51EFBA75517}">
      <dgm:prSet phldrT="[Text]"/>
      <dgm:spPr/>
      <dgm:t>
        <a:bodyPr/>
        <a:lstStyle/>
        <a:p>
          <a:r>
            <a:rPr lang="en-US" b="1" u="sng" dirty="0">
              <a:latin typeface="Times New Roman" panose="02020603050405020304" pitchFamily="18" charset="0"/>
              <a:cs typeface="Times New Roman" panose="02020603050405020304" pitchFamily="18" charset="0"/>
            </a:rPr>
            <a:t>Social</a:t>
          </a:r>
        </a:p>
        <a:p>
          <a:r>
            <a:rPr lang="en-US" dirty="0">
              <a:latin typeface="Times New Roman" panose="02020603050405020304" pitchFamily="18" charset="0"/>
              <a:cs typeface="Times New Roman" panose="02020603050405020304" pitchFamily="18" charset="0"/>
            </a:rPr>
            <a:t>Supports</a:t>
          </a:r>
        </a:p>
        <a:p>
          <a:r>
            <a:rPr lang="en-US" dirty="0">
              <a:latin typeface="Times New Roman" panose="02020603050405020304" pitchFamily="18" charset="0"/>
              <a:cs typeface="Times New Roman" panose="02020603050405020304" pitchFamily="18" charset="0"/>
            </a:rPr>
            <a:t>Family Background</a:t>
          </a:r>
        </a:p>
        <a:p>
          <a:r>
            <a:rPr lang="en-US" dirty="0">
              <a:latin typeface="Times New Roman" panose="02020603050405020304" pitchFamily="18" charset="0"/>
              <a:cs typeface="Times New Roman" panose="02020603050405020304" pitchFamily="18" charset="0"/>
            </a:rPr>
            <a:t>Cultural Traditions</a:t>
          </a:r>
        </a:p>
        <a:p>
          <a:r>
            <a:rPr lang="en-US" dirty="0">
              <a:latin typeface="Times New Roman" panose="02020603050405020304" pitchFamily="18" charset="0"/>
              <a:cs typeface="Times New Roman" panose="02020603050405020304" pitchFamily="18" charset="0"/>
            </a:rPr>
            <a:t>Social/economic Status</a:t>
          </a:r>
        </a:p>
        <a:p>
          <a:r>
            <a:rPr lang="en-US" dirty="0">
              <a:latin typeface="Times New Roman" panose="02020603050405020304" pitchFamily="18" charset="0"/>
              <a:cs typeface="Times New Roman" panose="02020603050405020304" pitchFamily="18" charset="0"/>
            </a:rPr>
            <a:t>Education</a:t>
          </a:r>
        </a:p>
      </dgm:t>
    </dgm:pt>
    <dgm:pt modelId="{C0256727-0D6A-4FB7-AB6F-DA7875B2A9EB}" type="parTrans" cxnId="{637757C7-F9E8-433E-9DA0-0F0A63DD6220}">
      <dgm:prSet/>
      <dgm:spPr/>
      <dgm:t>
        <a:bodyPr/>
        <a:lstStyle/>
        <a:p>
          <a:endParaRPr lang="en-US"/>
        </a:p>
      </dgm:t>
    </dgm:pt>
    <dgm:pt modelId="{9AF8F22A-D63F-4E07-ACD3-0A15FA3E6848}" type="sibTrans" cxnId="{637757C7-F9E8-433E-9DA0-0F0A63DD6220}">
      <dgm:prSet/>
      <dgm:spPr/>
      <dgm:t>
        <a:bodyPr/>
        <a:lstStyle/>
        <a:p>
          <a:endParaRPr lang="en-US"/>
        </a:p>
      </dgm:t>
    </dgm:pt>
    <dgm:pt modelId="{EC5B979E-42D7-4CBA-B3D9-279CBDB99DC6}">
      <dgm:prSet phldrT="[Text]"/>
      <dgm:spPr/>
      <dgm:t>
        <a:bodyPr/>
        <a:lstStyle/>
        <a:p>
          <a:r>
            <a:rPr lang="en-US" b="1" u="sng" dirty="0">
              <a:latin typeface="Times New Roman" panose="02020603050405020304" pitchFamily="18" charset="0"/>
              <a:cs typeface="Times New Roman" panose="02020603050405020304" pitchFamily="18" charset="0"/>
            </a:rPr>
            <a:t>Psychological</a:t>
          </a:r>
        </a:p>
        <a:p>
          <a:r>
            <a:rPr lang="en-US" dirty="0">
              <a:latin typeface="Times New Roman" panose="02020603050405020304" pitchFamily="18" charset="0"/>
              <a:cs typeface="Times New Roman" panose="02020603050405020304" pitchFamily="18" charset="0"/>
            </a:rPr>
            <a:t>Learning/Memory</a:t>
          </a:r>
        </a:p>
        <a:p>
          <a:r>
            <a:rPr lang="en-US" dirty="0">
              <a:latin typeface="Times New Roman" panose="02020603050405020304" pitchFamily="18" charset="0"/>
              <a:cs typeface="Times New Roman" panose="02020603050405020304" pitchFamily="18" charset="0"/>
            </a:rPr>
            <a:t>Attitude/Beliefs</a:t>
          </a:r>
        </a:p>
        <a:p>
          <a:r>
            <a:rPr lang="en-US" dirty="0">
              <a:latin typeface="Times New Roman" panose="02020603050405020304" pitchFamily="18" charset="0"/>
              <a:cs typeface="Times New Roman" panose="02020603050405020304" pitchFamily="18" charset="0"/>
            </a:rPr>
            <a:t>Personality</a:t>
          </a:r>
        </a:p>
        <a:p>
          <a:r>
            <a:rPr lang="en-US" dirty="0">
              <a:latin typeface="Times New Roman" panose="02020603050405020304" pitchFamily="18" charset="0"/>
              <a:cs typeface="Times New Roman" panose="02020603050405020304" pitchFamily="18" charset="0"/>
            </a:rPr>
            <a:t>Behaviors</a:t>
          </a:r>
        </a:p>
        <a:p>
          <a:r>
            <a:rPr lang="en-US" dirty="0">
              <a:latin typeface="Times New Roman" panose="02020603050405020304" pitchFamily="18" charset="0"/>
              <a:cs typeface="Times New Roman" panose="02020603050405020304" pitchFamily="18" charset="0"/>
            </a:rPr>
            <a:t>Emotions</a:t>
          </a:r>
        </a:p>
        <a:p>
          <a:r>
            <a:rPr lang="en-US" dirty="0">
              <a:latin typeface="Times New Roman" panose="02020603050405020304" pitchFamily="18" charset="0"/>
              <a:cs typeface="Times New Roman" panose="02020603050405020304" pitchFamily="18" charset="0"/>
            </a:rPr>
            <a:t>Coping Skills</a:t>
          </a:r>
        </a:p>
        <a:p>
          <a:r>
            <a:rPr lang="en-US" dirty="0">
              <a:latin typeface="Times New Roman" panose="02020603050405020304" pitchFamily="18" charset="0"/>
              <a:cs typeface="Times New Roman" panose="02020603050405020304" pitchFamily="18" charset="0"/>
            </a:rPr>
            <a:t>Past Trauma</a:t>
          </a:r>
        </a:p>
      </dgm:t>
    </dgm:pt>
    <dgm:pt modelId="{746434D7-FEBC-4039-BD82-E0B0EA1A963E}" type="parTrans" cxnId="{DFC316BC-34A5-484B-A069-994C9CE27A24}">
      <dgm:prSet/>
      <dgm:spPr/>
      <dgm:t>
        <a:bodyPr/>
        <a:lstStyle/>
        <a:p>
          <a:endParaRPr lang="en-US"/>
        </a:p>
      </dgm:t>
    </dgm:pt>
    <dgm:pt modelId="{1961E50F-E5DE-4985-BB32-5E54AFE6E265}" type="sibTrans" cxnId="{DFC316BC-34A5-484B-A069-994C9CE27A24}">
      <dgm:prSet/>
      <dgm:spPr/>
      <dgm:t>
        <a:bodyPr/>
        <a:lstStyle/>
        <a:p>
          <a:endParaRPr lang="en-US"/>
        </a:p>
      </dgm:t>
    </dgm:pt>
    <dgm:pt modelId="{5BFB051D-8A3B-434A-B75D-D8C632771E98}">
      <dgm:prSet phldrT="[Text]" custT="1"/>
      <dgm:spPr/>
      <dgm:t>
        <a:bodyPr/>
        <a:lstStyle/>
        <a:p>
          <a:r>
            <a:rPr lang="en-US" sz="800" b="1" u="sng" dirty="0">
              <a:latin typeface="Times New Roman" panose="02020603050405020304" pitchFamily="18" charset="0"/>
              <a:cs typeface="Times New Roman" panose="02020603050405020304" pitchFamily="18" charset="0"/>
            </a:rPr>
            <a:t>Biological</a:t>
          </a:r>
        </a:p>
        <a:p>
          <a:r>
            <a:rPr lang="en-US" sz="800" dirty="0">
              <a:latin typeface="Times New Roman" panose="02020603050405020304" pitchFamily="18" charset="0"/>
              <a:cs typeface="Times New Roman" panose="02020603050405020304" pitchFamily="18" charset="0"/>
            </a:rPr>
            <a:t>Gender</a:t>
          </a:r>
        </a:p>
        <a:p>
          <a:r>
            <a:rPr lang="en-US" sz="800" dirty="0">
              <a:latin typeface="Times New Roman" panose="02020603050405020304" pitchFamily="18" charset="0"/>
              <a:cs typeface="Times New Roman" panose="02020603050405020304" pitchFamily="18" charset="0"/>
            </a:rPr>
            <a:t>Physical Illness</a:t>
          </a:r>
        </a:p>
        <a:p>
          <a:r>
            <a:rPr lang="en-US" sz="800" dirty="0">
              <a:latin typeface="Times New Roman" panose="02020603050405020304" pitchFamily="18" charset="0"/>
              <a:cs typeface="Times New Roman" panose="02020603050405020304" pitchFamily="18" charset="0"/>
            </a:rPr>
            <a:t>Disability</a:t>
          </a:r>
        </a:p>
        <a:p>
          <a:r>
            <a:rPr lang="en-US" sz="800" dirty="0">
              <a:latin typeface="Times New Roman" panose="02020603050405020304" pitchFamily="18" charset="0"/>
              <a:cs typeface="Times New Roman" panose="02020603050405020304" pitchFamily="18" charset="0"/>
            </a:rPr>
            <a:t>Genetic vulnerability</a:t>
          </a:r>
        </a:p>
        <a:p>
          <a:r>
            <a:rPr lang="en-US" sz="800" dirty="0">
              <a:latin typeface="Times New Roman" panose="02020603050405020304" pitchFamily="18" charset="0"/>
              <a:cs typeface="Times New Roman" panose="02020603050405020304" pitchFamily="18" charset="0"/>
            </a:rPr>
            <a:t>Neurochemistry</a:t>
          </a:r>
        </a:p>
        <a:p>
          <a:r>
            <a:rPr lang="en-US" sz="800" dirty="0">
              <a:latin typeface="Times New Roman" panose="02020603050405020304" pitchFamily="18" charset="0"/>
              <a:cs typeface="Times New Roman" panose="02020603050405020304" pitchFamily="18" charset="0"/>
            </a:rPr>
            <a:t>Stress Reactivity</a:t>
          </a:r>
        </a:p>
        <a:p>
          <a:r>
            <a:rPr lang="en-US" sz="800" dirty="0">
              <a:latin typeface="Times New Roman" panose="02020603050405020304" pitchFamily="18" charset="0"/>
              <a:cs typeface="Times New Roman" panose="02020603050405020304" pitchFamily="18" charset="0"/>
            </a:rPr>
            <a:t>Medication Effects</a:t>
          </a:r>
        </a:p>
        <a:p>
          <a:r>
            <a:rPr lang="en-US" sz="700" dirty="0"/>
            <a:t> </a:t>
          </a:r>
        </a:p>
      </dgm:t>
    </dgm:pt>
    <dgm:pt modelId="{B41DF34D-02CB-4F53-9310-3EE589ED4FD6}" type="parTrans" cxnId="{AD74F066-95DC-4B6C-94EC-64E7D787DC3E}">
      <dgm:prSet/>
      <dgm:spPr/>
      <dgm:t>
        <a:bodyPr/>
        <a:lstStyle/>
        <a:p>
          <a:endParaRPr lang="en-US"/>
        </a:p>
      </dgm:t>
    </dgm:pt>
    <dgm:pt modelId="{AEB2A401-0CD8-4EA9-BF53-5DC514941A3E}" type="sibTrans" cxnId="{AD74F066-95DC-4B6C-94EC-64E7D787DC3E}">
      <dgm:prSet/>
      <dgm:spPr/>
      <dgm:t>
        <a:bodyPr/>
        <a:lstStyle/>
        <a:p>
          <a:endParaRPr lang="en-US"/>
        </a:p>
      </dgm:t>
    </dgm:pt>
    <dgm:pt modelId="{32381A2C-C11E-4C9C-8EE2-6E6DCC7F057A}" type="pres">
      <dgm:prSet presAssocID="{A923C72C-C43C-4F6A-AA87-97D88D714677}" presName="compositeShape" presStyleCnt="0">
        <dgm:presLayoutVars>
          <dgm:chMax val="7"/>
          <dgm:dir/>
          <dgm:resizeHandles val="exact"/>
        </dgm:presLayoutVars>
      </dgm:prSet>
      <dgm:spPr/>
    </dgm:pt>
    <dgm:pt modelId="{6B81C9CB-AFC8-46B6-96F3-CD9E4CB086D8}" type="pres">
      <dgm:prSet presAssocID="{A923C72C-C43C-4F6A-AA87-97D88D714677}" presName="wedge1" presStyleLbl="node1" presStyleIdx="0" presStyleCnt="3"/>
      <dgm:spPr/>
    </dgm:pt>
    <dgm:pt modelId="{104FBEB2-3E8B-4796-A7E4-B26534351889}" type="pres">
      <dgm:prSet presAssocID="{A923C72C-C43C-4F6A-AA87-97D88D714677}" presName="dummy1a" presStyleCnt="0"/>
      <dgm:spPr/>
    </dgm:pt>
    <dgm:pt modelId="{0070DEF3-054F-488F-8CE8-A58E3C1D4E0B}" type="pres">
      <dgm:prSet presAssocID="{A923C72C-C43C-4F6A-AA87-97D88D714677}" presName="dummy1b" presStyleCnt="0"/>
      <dgm:spPr/>
    </dgm:pt>
    <dgm:pt modelId="{25B257DB-0289-4D1B-9B75-CA69C90761DB}" type="pres">
      <dgm:prSet presAssocID="{A923C72C-C43C-4F6A-AA87-97D88D714677}" presName="wedge1Tx" presStyleLbl="node1" presStyleIdx="0" presStyleCnt="3">
        <dgm:presLayoutVars>
          <dgm:chMax val="0"/>
          <dgm:chPref val="0"/>
          <dgm:bulletEnabled val="1"/>
        </dgm:presLayoutVars>
      </dgm:prSet>
      <dgm:spPr/>
    </dgm:pt>
    <dgm:pt modelId="{B71A4DFD-4558-42C2-9A74-F3A878C5D9CC}" type="pres">
      <dgm:prSet presAssocID="{A923C72C-C43C-4F6A-AA87-97D88D714677}" presName="wedge2" presStyleLbl="node1" presStyleIdx="1" presStyleCnt="3"/>
      <dgm:spPr/>
    </dgm:pt>
    <dgm:pt modelId="{DEEBB85F-7DF2-4CEF-8122-F545F26A8886}" type="pres">
      <dgm:prSet presAssocID="{A923C72C-C43C-4F6A-AA87-97D88D714677}" presName="dummy2a" presStyleCnt="0"/>
      <dgm:spPr/>
    </dgm:pt>
    <dgm:pt modelId="{534FD5A8-34C7-43E2-800C-4DE606B919B4}" type="pres">
      <dgm:prSet presAssocID="{A923C72C-C43C-4F6A-AA87-97D88D714677}" presName="dummy2b" presStyleCnt="0"/>
      <dgm:spPr/>
    </dgm:pt>
    <dgm:pt modelId="{171E3F59-F91E-4E0E-92E2-E94126F0C0F7}" type="pres">
      <dgm:prSet presAssocID="{A923C72C-C43C-4F6A-AA87-97D88D714677}" presName="wedge2Tx" presStyleLbl="node1" presStyleIdx="1" presStyleCnt="3">
        <dgm:presLayoutVars>
          <dgm:chMax val="0"/>
          <dgm:chPref val="0"/>
          <dgm:bulletEnabled val="1"/>
        </dgm:presLayoutVars>
      </dgm:prSet>
      <dgm:spPr/>
    </dgm:pt>
    <dgm:pt modelId="{E97CD361-3713-4FD5-A93A-3AB7CC107E29}" type="pres">
      <dgm:prSet presAssocID="{A923C72C-C43C-4F6A-AA87-97D88D714677}" presName="wedge3" presStyleLbl="node1" presStyleIdx="2" presStyleCnt="3"/>
      <dgm:spPr/>
    </dgm:pt>
    <dgm:pt modelId="{4D1135A9-1A45-4E8E-A2C6-AE85AFFFB65C}" type="pres">
      <dgm:prSet presAssocID="{A923C72C-C43C-4F6A-AA87-97D88D714677}" presName="dummy3a" presStyleCnt="0"/>
      <dgm:spPr/>
    </dgm:pt>
    <dgm:pt modelId="{DD62C45E-2EC0-427B-80FD-74B8C332D779}" type="pres">
      <dgm:prSet presAssocID="{A923C72C-C43C-4F6A-AA87-97D88D714677}" presName="dummy3b" presStyleCnt="0"/>
      <dgm:spPr/>
    </dgm:pt>
    <dgm:pt modelId="{60267B57-734D-4133-807C-C3B48103AE20}" type="pres">
      <dgm:prSet presAssocID="{A923C72C-C43C-4F6A-AA87-97D88D714677}" presName="wedge3Tx" presStyleLbl="node1" presStyleIdx="2" presStyleCnt="3">
        <dgm:presLayoutVars>
          <dgm:chMax val="0"/>
          <dgm:chPref val="0"/>
          <dgm:bulletEnabled val="1"/>
        </dgm:presLayoutVars>
      </dgm:prSet>
      <dgm:spPr/>
    </dgm:pt>
    <dgm:pt modelId="{FCB67BAD-2B04-4024-8188-C8A4C7EF7E78}" type="pres">
      <dgm:prSet presAssocID="{9AF8F22A-D63F-4E07-ACD3-0A15FA3E6848}" presName="arrowWedge1" presStyleLbl="fgSibTrans2D1" presStyleIdx="0" presStyleCnt="3"/>
      <dgm:spPr/>
    </dgm:pt>
    <dgm:pt modelId="{F8BF878D-E623-41AF-A7BD-DE4167EF77FA}" type="pres">
      <dgm:prSet presAssocID="{1961E50F-E5DE-4985-BB32-5E54AFE6E265}" presName="arrowWedge2" presStyleLbl="fgSibTrans2D1" presStyleIdx="1" presStyleCnt="3"/>
      <dgm:spPr/>
    </dgm:pt>
    <dgm:pt modelId="{F7608400-FB3A-4E7C-9E8E-2E3389A795DE}" type="pres">
      <dgm:prSet presAssocID="{AEB2A401-0CD8-4EA9-BF53-5DC514941A3E}" presName="arrowWedge3" presStyleLbl="fgSibTrans2D1" presStyleIdx="2" presStyleCnt="3"/>
      <dgm:spPr/>
    </dgm:pt>
  </dgm:ptLst>
  <dgm:cxnLst>
    <dgm:cxn modelId="{C959B826-3287-411F-91F3-97A82EB70370}" type="presOf" srcId="{47D64086-F6C1-46BE-82C3-E51EFBA75517}" destId="{25B257DB-0289-4D1B-9B75-CA69C90761DB}" srcOrd="1" destOrd="0" presId="urn:microsoft.com/office/officeart/2005/8/layout/cycle8"/>
    <dgm:cxn modelId="{9508BA65-35FB-4AD4-9A63-5F77D8DC4154}" type="presOf" srcId="{EC5B979E-42D7-4CBA-B3D9-279CBDB99DC6}" destId="{171E3F59-F91E-4E0E-92E2-E94126F0C0F7}" srcOrd="1" destOrd="0" presId="urn:microsoft.com/office/officeart/2005/8/layout/cycle8"/>
    <dgm:cxn modelId="{AD74F066-95DC-4B6C-94EC-64E7D787DC3E}" srcId="{A923C72C-C43C-4F6A-AA87-97D88D714677}" destId="{5BFB051D-8A3B-434A-B75D-D8C632771E98}" srcOrd="2" destOrd="0" parTransId="{B41DF34D-02CB-4F53-9310-3EE589ED4FD6}" sibTransId="{AEB2A401-0CD8-4EA9-BF53-5DC514941A3E}"/>
    <dgm:cxn modelId="{C5F1D56A-AEC0-421B-B2D0-F9A5F3CE8BF5}" type="presOf" srcId="{5BFB051D-8A3B-434A-B75D-D8C632771E98}" destId="{60267B57-734D-4133-807C-C3B48103AE20}" srcOrd="1" destOrd="0" presId="urn:microsoft.com/office/officeart/2005/8/layout/cycle8"/>
    <dgm:cxn modelId="{096C6B7B-8FF7-4D5D-9729-7AE6271E5113}" type="presOf" srcId="{A923C72C-C43C-4F6A-AA87-97D88D714677}" destId="{32381A2C-C11E-4C9C-8EE2-6E6DCC7F057A}" srcOrd="0" destOrd="0" presId="urn:microsoft.com/office/officeart/2005/8/layout/cycle8"/>
    <dgm:cxn modelId="{DFC316BC-34A5-484B-A069-994C9CE27A24}" srcId="{A923C72C-C43C-4F6A-AA87-97D88D714677}" destId="{EC5B979E-42D7-4CBA-B3D9-279CBDB99DC6}" srcOrd="1" destOrd="0" parTransId="{746434D7-FEBC-4039-BD82-E0B0EA1A963E}" sibTransId="{1961E50F-E5DE-4985-BB32-5E54AFE6E265}"/>
    <dgm:cxn modelId="{EA367FC6-5995-410C-A57D-DB59C4CE1F90}" type="presOf" srcId="{5BFB051D-8A3B-434A-B75D-D8C632771E98}" destId="{E97CD361-3713-4FD5-A93A-3AB7CC107E29}" srcOrd="0" destOrd="0" presId="urn:microsoft.com/office/officeart/2005/8/layout/cycle8"/>
    <dgm:cxn modelId="{637757C7-F9E8-433E-9DA0-0F0A63DD6220}" srcId="{A923C72C-C43C-4F6A-AA87-97D88D714677}" destId="{47D64086-F6C1-46BE-82C3-E51EFBA75517}" srcOrd="0" destOrd="0" parTransId="{C0256727-0D6A-4FB7-AB6F-DA7875B2A9EB}" sibTransId="{9AF8F22A-D63F-4E07-ACD3-0A15FA3E6848}"/>
    <dgm:cxn modelId="{1BCC55C8-C1A6-4017-B2B3-D381AB6A8A7D}" type="presOf" srcId="{EC5B979E-42D7-4CBA-B3D9-279CBDB99DC6}" destId="{B71A4DFD-4558-42C2-9A74-F3A878C5D9CC}" srcOrd="0" destOrd="0" presId="urn:microsoft.com/office/officeart/2005/8/layout/cycle8"/>
    <dgm:cxn modelId="{7C9184F6-E290-4337-A466-A09BAFE89664}" type="presOf" srcId="{47D64086-F6C1-46BE-82C3-E51EFBA75517}" destId="{6B81C9CB-AFC8-46B6-96F3-CD9E4CB086D8}" srcOrd="0" destOrd="0" presId="urn:microsoft.com/office/officeart/2005/8/layout/cycle8"/>
    <dgm:cxn modelId="{7554F2C5-1E3B-40C1-A9B5-6437F63E0197}" type="presParOf" srcId="{32381A2C-C11E-4C9C-8EE2-6E6DCC7F057A}" destId="{6B81C9CB-AFC8-46B6-96F3-CD9E4CB086D8}" srcOrd="0" destOrd="0" presId="urn:microsoft.com/office/officeart/2005/8/layout/cycle8"/>
    <dgm:cxn modelId="{565B66D5-E246-4BC4-A009-2B56D1A82B2A}" type="presParOf" srcId="{32381A2C-C11E-4C9C-8EE2-6E6DCC7F057A}" destId="{104FBEB2-3E8B-4796-A7E4-B26534351889}" srcOrd="1" destOrd="0" presId="urn:microsoft.com/office/officeart/2005/8/layout/cycle8"/>
    <dgm:cxn modelId="{03915336-4D91-420F-8562-B424E61516CF}" type="presParOf" srcId="{32381A2C-C11E-4C9C-8EE2-6E6DCC7F057A}" destId="{0070DEF3-054F-488F-8CE8-A58E3C1D4E0B}" srcOrd="2" destOrd="0" presId="urn:microsoft.com/office/officeart/2005/8/layout/cycle8"/>
    <dgm:cxn modelId="{C2ECE6BA-27AC-4056-9742-9B290C4F5FBA}" type="presParOf" srcId="{32381A2C-C11E-4C9C-8EE2-6E6DCC7F057A}" destId="{25B257DB-0289-4D1B-9B75-CA69C90761DB}" srcOrd="3" destOrd="0" presId="urn:microsoft.com/office/officeart/2005/8/layout/cycle8"/>
    <dgm:cxn modelId="{80359C3F-F9F7-4A9E-85FE-8EA9470F66C9}" type="presParOf" srcId="{32381A2C-C11E-4C9C-8EE2-6E6DCC7F057A}" destId="{B71A4DFD-4558-42C2-9A74-F3A878C5D9CC}" srcOrd="4" destOrd="0" presId="urn:microsoft.com/office/officeart/2005/8/layout/cycle8"/>
    <dgm:cxn modelId="{5A1368BC-17EA-472C-91C6-805F8B02B332}" type="presParOf" srcId="{32381A2C-C11E-4C9C-8EE2-6E6DCC7F057A}" destId="{DEEBB85F-7DF2-4CEF-8122-F545F26A8886}" srcOrd="5" destOrd="0" presId="urn:microsoft.com/office/officeart/2005/8/layout/cycle8"/>
    <dgm:cxn modelId="{BAD56D0F-D7B6-4B46-BE8E-51B0D83637EA}" type="presParOf" srcId="{32381A2C-C11E-4C9C-8EE2-6E6DCC7F057A}" destId="{534FD5A8-34C7-43E2-800C-4DE606B919B4}" srcOrd="6" destOrd="0" presId="urn:microsoft.com/office/officeart/2005/8/layout/cycle8"/>
    <dgm:cxn modelId="{8EA117D9-9E8F-4ED7-821C-CF4EBA271B9D}" type="presParOf" srcId="{32381A2C-C11E-4C9C-8EE2-6E6DCC7F057A}" destId="{171E3F59-F91E-4E0E-92E2-E94126F0C0F7}" srcOrd="7" destOrd="0" presId="urn:microsoft.com/office/officeart/2005/8/layout/cycle8"/>
    <dgm:cxn modelId="{3DF707D3-1767-44B3-8EAA-DEEB5EB2AB3C}" type="presParOf" srcId="{32381A2C-C11E-4C9C-8EE2-6E6DCC7F057A}" destId="{E97CD361-3713-4FD5-A93A-3AB7CC107E29}" srcOrd="8" destOrd="0" presId="urn:microsoft.com/office/officeart/2005/8/layout/cycle8"/>
    <dgm:cxn modelId="{5E6E421B-8723-45DE-AFBE-6DE2315D743B}" type="presParOf" srcId="{32381A2C-C11E-4C9C-8EE2-6E6DCC7F057A}" destId="{4D1135A9-1A45-4E8E-A2C6-AE85AFFFB65C}" srcOrd="9" destOrd="0" presId="urn:microsoft.com/office/officeart/2005/8/layout/cycle8"/>
    <dgm:cxn modelId="{0034F6F3-9375-4F54-BBD7-EAF302F77569}" type="presParOf" srcId="{32381A2C-C11E-4C9C-8EE2-6E6DCC7F057A}" destId="{DD62C45E-2EC0-427B-80FD-74B8C332D779}" srcOrd="10" destOrd="0" presId="urn:microsoft.com/office/officeart/2005/8/layout/cycle8"/>
    <dgm:cxn modelId="{8F522A91-70B5-434E-9023-4664152585AD}" type="presParOf" srcId="{32381A2C-C11E-4C9C-8EE2-6E6DCC7F057A}" destId="{60267B57-734D-4133-807C-C3B48103AE20}" srcOrd="11" destOrd="0" presId="urn:microsoft.com/office/officeart/2005/8/layout/cycle8"/>
    <dgm:cxn modelId="{38DB54DC-CED9-407A-B18A-11AE40467B48}" type="presParOf" srcId="{32381A2C-C11E-4C9C-8EE2-6E6DCC7F057A}" destId="{FCB67BAD-2B04-4024-8188-C8A4C7EF7E78}" srcOrd="12" destOrd="0" presId="urn:microsoft.com/office/officeart/2005/8/layout/cycle8"/>
    <dgm:cxn modelId="{3E050868-D3B4-478E-AA0A-EA79A8E99B21}" type="presParOf" srcId="{32381A2C-C11E-4C9C-8EE2-6E6DCC7F057A}" destId="{F8BF878D-E623-41AF-A7BD-DE4167EF77FA}" srcOrd="13" destOrd="0" presId="urn:microsoft.com/office/officeart/2005/8/layout/cycle8"/>
    <dgm:cxn modelId="{1E79D51C-F2B0-4849-A1F8-C9E0116366B2}" type="presParOf" srcId="{32381A2C-C11E-4C9C-8EE2-6E6DCC7F057A}" destId="{F7608400-FB3A-4E7C-9E8E-2E3389A795D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4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1C9CB-AFC8-46B6-96F3-CD9E4CB086D8}">
      <dsp:nvSpPr>
        <dsp:cNvPr id="0" name=""/>
        <dsp:cNvSpPr/>
      </dsp:nvSpPr>
      <dsp:spPr>
        <a:xfrm>
          <a:off x="4867089" y="415461"/>
          <a:ext cx="5369039" cy="5369039"/>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u="sng" kern="1200" dirty="0">
              <a:latin typeface="Times New Roman" panose="02020603050405020304" pitchFamily="18" charset="0"/>
              <a:cs typeface="Times New Roman" panose="02020603050405020304" pitchFamily="18" charset="0"/>
            </a:rPr>
            <a:t>Social</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Supports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Family Background</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Cultural Traditions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Social/economic Status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Education</a:t>
          </a:r>
        </a:p>
      </dsp:txBody>
      <dsp:txXfrm>
        <a:off x="7696701" y="1553186"/>
        <a:ext cx="1917514" cy="1597928"/>
      </dsp:txXfrm>
    </dsp:sp>
    <dsp:sp modelId="{B71A4DFD-4558-42C2-9A74-F3A878C5D9CC}">
      <dsp:nvSpPr>
        <dsp:cNvPr id="0" name=""/>
        <dsp:cNvSpPr/>
      </dsp:nvSpPr>
      <dsp:spPr>
        <a:xfrm>
          <a:off x="4756513" y="607212"/>
          <a:ext cx="5369039" cy="5369039"/>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u="sng" kern="1200" dirty="0">
              <a:latin typeface="Times New Roman" panose="02020603050405020304" pitchFamily="18" charset="0"/>
              <a:cs typeface="Times New Roman" panose="02020603050405020304" pitchFamily="18" charset="0"/>
            </a:rPr>
            <a:t>Psychological</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Learning/Memory</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Attitude/Beliefs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Personality</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Behaviors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Emotions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Coping Skills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Past Trauma</a:t>
          </a:r>
        </a:p>
      </dsp:txBody>
      <dsp:txXfrm>
        <a:off x="6034855" y="4090696"/>
        <a:ext cx="2876271" cy="1406177"/>
      </dsp:txXfrm>
    </dsp:sp>
    <dsp:sp modelId="{E97CD361-3713-4FD5-A93A-3AB7CC107E29}">
      <dsp:nvSpPr>
        <dsp:cNvPr id="0" name=""/>
        <dsp:cNvSpPr/>
      </dsp:nvSpPr>
      <dsp:spPr>
        <a:xfrm>
          <a:off x="4645936" y="415461"/>
          <a:ext cx="5369039" cy="5369039"/>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u="sng" kern="1200" dirty="0">
              <a:latin typeface="Times New Roman" panose="02020603050405020304" pitchFamily="18" charset="0"/>
              <a:cs typeface="Times New Roman" panose="02020603050405020304" pitchFamily="18" charset="0"/>
            </a:rPr>
            <a:t>Biological</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Gender</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Physical Illness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Disability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Genetic vulnerability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Neurochemistry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Stress Reactivity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Medication Effects</a:t>
          </a:r>
        </a:p>
        <a:p>
          <a:pPr marL="0" lvl="0" indent="0" algn="ctr" defTabSz="355600">
            <a:lnSpc>
              <a:spcPct val="90000"/>
            </a:lnSpc>
            <a:spcBef>
              <a:spcPct val="0"/>
            </a:spcBef>
            <a:spcAft>
              <a:spcPct val="35000"/>
            </a:spcAft>
            <a:buNone/>
          </a:pPr>
          <a:r>
            <a:rPr lang="en-US" sz="700" kern="1200" dirty="0"/>
            <a:t> </a:t>
          </a:r>
        </a:p>
      </dsp:txBody>
      <dsp:txXfrm>
        <a:off x="5267850" y="1553186"/>
        <a:ext cx="1917514" cy="1597928"/>
      </dsp:txXfrm>
    </dsp:sp>
    <dsp:sp modelId="{FCB67BAD-2B04-4024-8188-C8A4C7EF7E78}">
      <dsp:nvSpPr>
        <dsp:cNvPr id="0" name=""/>
        <dsp:cNvSpPr/>
      </dsp:nvSpPr>
      <dsp:spPr>
        <a:xfrm>
          <a:off x="4535163" y="83092"/>
          <a:ext cx="6033778" cy="603377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F878D-E623-41AF-A7BD-DE4167EF77FA}">
      <dsp:nvSpPr>
        <dsp:cNvPr id="0" name=""/>
        <dsp:cNvSpPr/>
      </dsp:nvSpPr>
      <dsp:spPr>
        <a:xfrm>
          <a:off x="4424143" y="274504"/>
          <a:ext cx="6033778" cy="603377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08400-FB3A-4E7C-9E8E-2E3389A795DE}">
      <dsp:nvSpPr>
        <dsp:cNvPr id="0" name=""/>
        <dsp:cNvSpPr/>
      </dsp:nvSpPr>
      <dsp:spPr>
        <a:xfrm>
          <a:off x="4313124" y="83092"/>
          <a:ext cx="6033778" cy="603377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1C9CB-AFC8-46B6-96F3-CD9E4CB086D8}">
      <dsp:nvSpPr>
        <dsp:cNvPr id="0" name=""/>
        <dsp:cNvSpPr/>
      </dsp:nvSpPr>
      <dsp:spPr>
        <a:xfrm>
          <a:off x="4646518" y="420373"/>
          <a:ext cx="5432513" cy="5432513"/>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u="sng" kern="1200" dirty="0">
              <a:latin typeface="Times New Roman" panose="02020603050405020304" pitchFamily="18" charset="0"/>
              <a:cs typeface="Times New Roman" panose="02020603050405020304" pitchFamily="18" charset="0"/>
            </a:rPr>
            <a:t>Social</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Supports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Family Background</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Cultural Traditions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Social/economic Status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Education</a:t>
          </a:r>
        </a:p>
      </dsp:txBody>
      <dsp:txXfrm>
        <a:off x="7509582" y="1571548"/>
        <a:ext cx="1940183" cy="1616819"/>
      </dsp:txXfrm>
    </dsp:sp>
    <dsp:sp modelId="{B71A4DFD-4558-42C2-9A74-F3A878C5D9CC}">
      <dsp:nvSpPr>
        <dsp:cNvPr id="0" name=""/>
        <dsp:cNvSpPr/>
      </dsp:nvSpPr>
      <dsp:spPr>
        <a:xfrm>
          <a:off x="4534634" y="614391"/>
          <a:ext cx="5432513" cy="5432513"/>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u="sng" kern="1200" dirty="0">
              <a:latin typeface="Times New Roman" panose="02020603050405020304" pitchFamily="18" charset="0"/>
              <a:cs typeface="Times New Roman" panose="02020603050405020304" pitchFamily="18" charset="0"/>
            </a:rPr>
            <a:t>Psychological</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Learning/Memory</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Attitude/Beliefs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Personality</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Behaviors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Emotions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Coping Skills</a:t>
          </a:r>
        </a:p>
        <a:p>
          <a:pPr marL="0" lvl="0" indent="0" algn="ctr" defTabSz="400050">
            <a:lnSpc>
              <a:spcPct val="90000"/>
            </a:lnSpc>
            <a:spcBef>
              <a:spcPct val="0"/>
            </a:spcBef>
            <a:spcAft>
              <a:spcPct val="35000"/>
            </a:spcAft>
            <a:buNone/>
          </a:pPr>
          <a:r>
            <a:rPr lang="en-US" sz="900" kern="1200" dirty="0">
              <a:latin typeface="Times New Roman" panose="02020603050405020304" pitchFamily="18" charset="0"/>
              <a:cs typeface="Times New Roman" panose="02020603050405020304" pitchFamily="18" charset="0"/>
            </a:rPr>
            <a:t>Past Trauma</a:t>
          </a:r>
        </a:p>
      </dsp:txBody>
      <dsp:txXfrm>
        <a:off x="5828090" y="4139057"/>
        <a:ext cx="2910275" cy="1422801"/>
      </dsp:txXfrm>
    </dsp:sp>
    <dsp:sp modelId="{E97CD361-3713-4FD5-A93A-3AB7CC107E29}">
      <dsp:nvSpPr>
        <dsp:cNvPr id="0" name=""/>
        <dsp:cNvSpPr/>
      </dsp:nvSpPr>
      <dsp:spPr>
        <a:xfrm>
          <a:off x="4422750" y="420373"/>
          <a:ext cx="5432513" cy="5432513"/>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u="sng" kern="1200" dirty="0">
              <a:latin typeface="Times New Roman" panose="02020603050405020304" pitchFamily="18" charset="0"/>
              <a:cs typeface="Times New Roman" panose="02020603050405020304" pitchFamily="18" charset="0"/>
            </a:rPr>
            <a:t>Biological</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Gender</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Physical Illness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Disability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Genetic vulnerability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Neurochemistry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Stress Reactivity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Medication Effects</a:t>
          </a:r>
        </a:p>
        <a:p>
          <a:pPr marL="0" lvl="0" indent="0" algn="ctr" defTabSz="355600">
            <a:lnSpc>
              <a:spcPct val="90000"/>
            </a:lnSpc>
            <a:spcBef>
              <a:spcPct val="0"/>
            </a:spcBef>
            <a:spcAft>
              <a:spcPct val="35000"/>
            </a:spcAft>
            <a:buNone/>
          </a:pPr>
          <a:r>
            <a:rPr lang="en-US" sz="700" kern="1200" dirty="0"/>
            <a:t> </a:t>
          </a:r>
        </a:p>
      </dsp:txBody>
      <dsp:txXfrm>
        <a:off x="5052016" y="1571548"/>
        <a:ext cx="1940183" cy="1616819"/>
      </dsp:txXfrm>
    </dsp:sp>
    <dsp:sp modelId="{FCB67BAD-2B04-4024-8188-C8A4C7EF7E78}">
      <dsp:nvSpPr>
        <dsp:cNvPr id="0" name=""/>
        <dsp:cNvSpPr/>
      </dsp:nvSpPr>
      <dsp:spPr>
        <a:xfrm>
          <a:off x="4310668" y="84074"/>
          <a:ext cx="6105110" cy="610511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F878D-E623-41AF-A7BD-DE4167EF77FA}">
      <dsp:nvSpPr>
        <dsp:cNvPr id="0" name=""/>
        <dsp:cNvSpPr/>
      </dsp:nvSpPr>
      <dsp:spPr>
        <a:xfrm>
          <a:off x="4198336" y="277749"/>
          <a:ext cx="6105110" cy="610511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08400-FB3A-4E7C-9E8E-2E3389A795DE}">
      <dsp:nvSpPr>
        <dsp:cNvPr id="0" name=""/>
        <dsp:cNvSpPr/>
      </dsp:nvSpPr>
      <dsp:spPr>
        <a:xfrm>
          <a:off x="4086003" y="84074"/>
          <a:ext cx="6105110" cy="610511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1C9CB-AFC8-46B6-96F3-CD9E4CB086D8}">
      <dsp:nvSpPr>
        <dsp:cNvPr id="0" name=""/>
        <dsp:cNvSpPr/>
      </dsp:nvSpPr>
      <dsp:spPr>
        <a:xfrm>
          <a:off x="4393170" y="363159"/>
          <a:ext cx="4693140" cy="4693140"/>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u="sng" kern="1200" dirty="0">
              <a:latin typeface="Times New Roman" panose="02020603050405020304" pitchFamily="18" charset="0"/>
              <a:cs typeface="Times New Roman" panose="02020603050405020304" pitchFamily="18" charset="0"/>
            </a:rPr>
            <a:t>Social</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Supports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Family Background</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Cultural Traditions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Social/economic Status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Education</a:t>
          </a:r>
        </a:p>
      </dsp:txBody>
      <dsp:txXfrm>
        <a:off x="6866567" y="1357658"/>
        <a:ext cx="1676121" cy="1396768"/>
      </dsp:txXfrm>
    </dsp:sp>
    <dsp:sp modelId="{B71A4DFD-4558-42C2-9A74-F3A878C5D9CC}">
      <dsp:nvSpPr>
        <dsp:cNvPr id="0" name=""/>
        <dsp:cNvSpPr/>
      </dsp:nvSpPr>
      <dsp:spPr>
        <a:xfrm>
          <a:off x="4296514" y="530771"/>
          <a:ext cx="4693140" cy="4693140"/>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u="sng" kern="1200" dirty="0">
              <a:latin typeface="Times New Roman" panose="02020603050405020304" pitchFamily="18" charset="0"/>
              <a:cs typeface="Times New Roman" panose="02020603050405020304" pitchFamily="18" charset="0"/>
            </a:rPr>
            <a:t>Psychological</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Learning/Memory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Attitude/Beliefs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Personality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Behaviors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Emotions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Coping Skills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Past Trauma</a:t>
          </a:r>
        </a:p>
      </dsp:txBody>
      <dsp:txXfrm>
        <a:off x="5413928" y="3575726"/>
        <a:ext cx="2514182" cy="1229155"/>
      </dsp:txXfrm>
    </dsp:sp>
    <dsp:sp modelId="{E97CD361-3713-4FD5-A93A-3AB7CC107E29}">
      <dsp:nvSpPr>
        <dsp:cNvPr id="0" name=""/>
        <dsp:cNvSpPr/>
      </dsp:nvSpPr>
      <dsp:spPr>
        <a:xfrm>
          <a:off x="4199857" y="363159"/>
          <a:ext cx="4693140" cy="4693140"/>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u="sng" kern="1200" dirty="0">
              <a:latin typeface="Times New Roman" panose="02020603050405020304" pitchFamily="18" charset="0"/>
              <a:cs typeface="Times New Roman" panose="02020603050405020304" pitchFamily="18" charset="0"/>
            </a:rPr>
            <a:t>Biological</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Gender</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Physical Illness</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Disability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Genetic vulnerability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Neurochemistry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Stress Reactivity</a:t>
          </a:r>
        </a:p>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Medication Effects</a:t>
          </a:r>
        </a:p>
        <a:p>
          <a:pPr marL="0" lvl="0" indent="0" algn="ctr" defTabSz="355600">
            <a:lnSpc>
              <a:spcPct val="90000"/>
            </a:lnSpc>
            <a:spcBef>
              <a:spcPct val="0"/>
            </a:spcBef>
            <a:spcAft>
              <a:spcPct val="35000"/>
            </a:spcAft>
            <a:buNone/>
          </a:pPr>
          <a:r>
            <a:rPr lang="en-US" sz="700" kern="1200" dirty="0"/>
            <a:t> </a:t>
          </a:r>
        </a:p>
      </dsp:txBody>
      <dsp:txXfrm>
        <a:off x="4743480" y="1357658"/>
        <a:ext cx="1676121" cy="1396768"/>
      </dsp:txXfrm>
    </dsp:sp>
    <dsp:sp modelId="{FCB67BAD-2B04-4024-8188-C8A4C7EF7E78}">
      <dsp:nvSpPr>
        <dsp:cNvPr id="0" name=""/>
        <dsp:cNvSpPr/>
      </dsp:nvSpPr>
      <dsp:spPr>
        <a:xfrm>
          <a:off x="4103030" y="72631"/>
          <a:ext cx="5274195" cy="527419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F878D-E623-41AF-A7BD-DE4167EF77FA}">
      <dsp:nvSpPr>
        <dsp:cNvPr id="0" name=""/>
        <dsp:cNvSpPr/>
      </dsp:nvSpPr>
      <dsp:spPr>
        <a:xfrm>
          <a:off x="4005986" y="239947"/>
          <a:ext cx="5274195" cy="527419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08400-FB3A-4E7C-9E8E-2E3389A795DE}">
      <dsp:nvSpPr>
        <dsp:cNvPr id="0" name=""/>
        <dsp:cNvSpPr/>
      </dsp:nvSpPr>
      <dsp:spPr>
        <a:xfrm>
          <a:off x="3908942" y="72631"/>
          <a:ext cx="5274195" cy="527419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search-institute.org/content/40-developmental-assets-adolescents-ages-12-1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judaism.about.com/od/lifeevents/a/What-Is-A-Bat-Mitzvah.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japanvisitor.com/japanese-festivals/adults-day" TargetMode="External"/><Relationship Id="rId4" Type="http://schemas.openxmlformats.org/officeDocument/2006/relationships/hyperlink" Target="http://news.bbc.co.uk/2/hi/programmes/this_world/4272083.s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module “Adolescent Development”. The trainer can go over the housekeeping rules during the training.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a:p>
        </p:txBody>
      </p:sp>
    </p:spTree>
    <p:extLst>
      <p:ext uri="{BB962C8B-B14F-4D97-AF65-F5344CB8AC3E}">
        <p14:creationId xmlns:p14="http://schemas.microsoft.com/office/powerpoint/2010/main" val="343581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aspects within physical development that are important during adolescence. The trainer will direct the audience to Appendix A where they will find the image above to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There is rapid physical growth during this period of time: </a:t>
            </a:r>
            <a:r>
              <a:rPr lang="en-US" dirty="0"/>
              <a:t>the cascade of hormones during puberty begin different types of processes throughout the body. </a:t>
            </a:r>
            <a:r>
              <a:rPr lang="en-US" sz="1200" b="0" dirty="0">
                <a:latin typeface="Arial" panose="020B0604020202020204" pitchFamily="34" charset="0"/>
                <a:cs typeface="Arial" panose="020B0604020202020204" pitchFamily="34" charset="0"/>
              </a:rPr>
              <a:t>The hypothalamus is the part of the brain that controls the pituitary gland and the pituitary gland is the master gland of the body.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Body changes</a:t>
            </a:r>
            <a:r>
              <a:rPr lang="en-US" sz="1200" b="0" dirty="0">
                <a:latin typeface="Arial" panose="020B0604020202020204" pitchFamily="34" charset="0"/>
                <a:cs typeface="Arial" panose="020B0604020202020204" pitchFamily="34" charset="0"/>
              </a:rPr>
              <a:t>: adolescents grow at a very rapid rate; larger bodies, larger internal organs and stronger body scent. They also experience skin breakouts and change in voice tone.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Gender Hormones: </a:t>
            </a:r>
            <a:r>
              <a:rPr lang="en-US" sz="1200" b="0" dirty="0">
                <a:latin typeface="Arial" panose="020B0604020202020204" pitchFamily="34" charset="0"/>
                <a:cs typeface="Arial" panose="020B0604020202020204" pitchFamily="34" charset="0"/>
              </a:rPr>
              <a:t>Boys produce testosterone which begins production of semen, first erection and usually boys begin exploring themselves through masturbation. Girls produce estrogen hormones which begins the readiness of sexual maturity and usually girls begin their first menstrual cycle and breast growth during this time. Both sexes experience growth of pubic hair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Gender Differences: </a:t>
            </a:r>
            <a:r>
              <a:rPr lang="en-US" sz="1200" b="0" dirty="0">
                <a:latin typeface="Arial" panose="020B0604020202020204" pitchFamily="34" charset="0"/>
                <a:cs typeface="Arial" panose="020B0604020202020204" pitchFamily="34" charset="0"/>
              </a:rPr>
              <a:t>males and females slightly differ in onset of puberty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Boys beginning stage of puberty is from 9.5 to 14 years old.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Girls beginning stage of puberty is from 8 to 13 years old.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115081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introduce the concept of sexual development and ensure the difference between development and Identity if clear.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mn-cs"/>
              </a:rPr>
              <a:t>Adolescence prepares the body for reproduction</a:t>
            </a:r>
            <a:r>
              <a:rPr lang="en-US" sz="1200" b="0" dirty="0">
                <a:latin typeface="+mn-lt"/>
                <a:cs typeface="+mn-cs"/>
              </a:rPr>
              <a:t>: during this period of time, the human body begins preparing to mature sexually and becomes ready for reproduction.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Sexual Development Vs. Gender Identity: </a:t>
            </a:r>
            <a:r>
              <a:rPr lang="en-US" sz="1200" b="0" dirty="0">
                <a:latin typeface="Arial" panose="020B0604020202020204" pitchFamily="34" charset="0"/>
                <a:cs typeface="Arial" panose="020B0604020202020204" pitchFamily="34" charset="0"/>
              </a:rPr>
              <a:t>Biological Sexual Development during adolescence is not the same as gender identity development. Bodily changes happen for males and females but that does not indicate their sexual preference.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sexuality is an important part of understanding puberty, as our sexuality is a key piece of our identity.  Many people believe that the word sexuality is synonymous with sex. In reality sex or sexual behavior is only a small part of sexuality. Humans are sexual beings from womb to tomb. </a:t>
            </a:r>
          </a:p>
          <a:p>
            <a:endParaRPr lang="en-US" dirty="0"/>
          </a:p>
          <a:p>
            <a:r>
              <a:rPr lang="en-US" b="1" dirty="0"/>
              <a:t>Sexuality is s fluid concept: </a:t>
            </a:r>
          </a:p>
          <a:p>
            <a:r>
              <a:rPr lang="en-US" altLang="es-ES_tradnl" dirty="0"/>
              <a:t>The trainer should continue to the realm of sexual identity.  </a:t>
            </a:r>
          </a:p>
          <a:p>
            <a:pPr>
              <a:lnSpc>
                <a:spcPct val="90000"/>
              </a:lnSpc>
            </a:pPr>
            <a:r>
              <a:rPr lang="en-US" altLang="es-ES_tradnl" b="1" dirty="0">
                <a:solidFill>
                  <a:srgbClr val="CC0000"/>
                </a:solidFill>
              </a:rPr>
              <a:t>Biological Sex –</a:t>
            </a:r>
            <a:r>
              <a:rPr lang="en-US" altLang="es-ES_tradnl" dirty="0"/>
              <a:t> an individual</a:t>
            </a:r>
            <a:r>
              <a:rPr lang="en-US" altLang="es-ES_tradnl" dirty="0">
                <a:latin typeface="Comic Sans MS" panose="030F0702030302020204" pitchFamily="66" charset="0"/>
              </a:rPr>
              <a:t>’</a:t>
            </a:r>
            <a:r>
              <a:rPr lang="en-US" altLang="es-ES_tradnl" dirty="0"/>
              <a:t>s biological status as male or female. </a:t>
            </a:r>
          </a:p>
          <a:p>
            <a:pPr>
              <a:lnSpc>
                <a:spcPct val="90000"/>
              </a:lnSpc>
            </a:pPr>
            <a:r>
              <a:rPr lang="en-US" altLang="es-ES_tradnl" b="1" dirty="0">
                <a:solidFill>
                  <a:srgbClr val="CC0000"/>
                </a:solidFill>
              </a:rPr>
              <a:t>Gender role -</a:t>
            </a:r>
            <a:r>
              <a:rPr lang="en-US" altLang="es-ES_tradnl" dirty="0"/>
              <a:t> refers to the cultural expectations of male and female behavior, acting masculine or feminine. Expressive actions and/or behaviors that society connects with being male or female.</a:t>
            </a:r>
            <a:endParaRPr lang="en-US" altLang="es-ES_tradnl" b="1" dirty="0">
              <a:solidFill>
                <a:srgbClr val="CC0000"/>
              </a:solidFill>
            </a:endParaRPr>
          </a:p>
          <a:p>
            <a:pPr>
              <a:lnSpc>
                <a:spcPct val="90000"/>
              </a:lnSpc>
            </a:pPr>
            <a:r>
              <a:rPr lang="en-US" altLang="es-ES_tradnl" b="1" dirty="0">
                <a:solidFill>
                  <a:srgbClr val="CC0000"/>
                </a:solidFill>
              </a:rPr>
              <a:t>Gender Identity –</a:t>
            </a:r>
            <a:r>
              <a:rPr lang="en-US" altLang="es-ES_tradnl" dirty="0"/>
              <a:t> identifying yourself as either male or female based on internal feelings (may be different from the biological sex). </a:t>
            </a:r>
          </a:p>
          <a:p>
            <a:pPr>
              <a:lnSpc>
                <a:spcPct val="90000"/>
              </a:lnSpc>
            </a:pPr>
            <a:r>
              <a:rPr lang="en-US" altLang="es-ES_tradnl" b="1" dirty="0">
                <a:solidFill>
                  <a:srgbClr val="CC0000"/>
                </a:solidFill>
              </a:rPr>
              <a:t>Sexual Orientation –</a:t>
            </a:r>
            <a:r>
              <a:rPr lang="en-US" altLang="es-ES_tradnl" dirty="0"/>
              <a:t> romantic attraction and feelings towards individuals of the same, opposite, or both sexes.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150660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conduct a brief exercise for the audience to understand sexual development, identity and the fluidity of sexuality. The trainer will direct the audience to Appendix A. This exercise to take about 15 minutes.</a:t>
            </a:r>
          </a:p>
          <a:p>
            <a:endParaRPr lang="en-US" dirty="0"/>
          </a:p>
          <a:p>
            <a:r>
              <a:rPr lang="en-US" dirty="0"/>
              <a:t>The trainer will direct the audience to: </a:t>
            </a:r>
          </a:p>
          <a:p>
            <a:endParaRPr lang="en-US" dirty="0"/>
          </a:p>
          <a:p>
            <a:pPr>
              <a:buFont typeface="Arial" panose="020B0604020202020204" pitchFamily="34" charset="0"/>
              <a:buChar char="•"/>
            </a:pPr>
            <a:r>
              <a:rPr lang="en-US" sz="1200" dirty="0">
                <a:solidFill>
                  <a:srgbClr val="FFFFFF"/>
                </a:solidFill>
                <a:latin typeface="Times New Roman" panose="02020603050405020304" pitchFamily="18" charset="0"/>
                <a:cs typeface="Times New Roman" panose="02020603050405020304" pitchFamily="18" charset="0"/>
              </a:rPr>
              <a:t>Find the </a:t>
            </a:r>
            <a:r>
              <a:rPr lang="en-US" sz="1200" dirty="0" err="1">
                <a:solidFill>
                  <a:srgbClr val="FFFFFF"/>
                </a:solidFill>
                <a:latin typeface="Times New Roman" panose="02020603050405020304" pitchFamily="18" charset="0"/>
                <a:cs typeface="Times New Roman" panose="02020603050405020304" pitchFamily="18" charset="0"/>
              </a:rPr>
              <a:t>Genderbread</a:t>
            </a:r>
            <a:r>
              <a:rPr lang="en-US" sz="1200" dirty="0">
                <a:solidFill>
                  <a:srgbClr val="FFFFFF"/>
                </a:solidFill>
                <a:latin typeface="Times New Roman" panose="02020603050405020304" pitchFamily="18" charset="0"/>
                <a:cs typeface="Times New Roman" panose="02020603050405020304" pitchFamily="18" charset="0"/>
              </a:rPr>
              <a:t> Person in Appendix A. </a:t>
            </a:r>
          </a:p>
          <a:p>
            <a:pPr>
              <a:buFont typeface="Arial" panose="020B0604020202020204" pitchFamily="34" charset="0"/>
              <a:buChar char="•"/>
            </a:pPr>
            <a:r>
              <a:rPr lang="en-US" sz="1200" dirty="0">
                <a:solidFill>
                  <a:srgbClr val="FFFFFF"/>
                </a:solidFill>
                <a:latin typeface="Times New Roman" panose="02020603050405020304" pitchFamily="18" charset="0"/>
                <a:cs typeface="Times New Roman" panose="02020603050405020304" pitchFamily="18" charset="0"/>
              </a:rPr>
              <a:t>Take 15 minutes to read throughout the page. </a:t>
            </a:r>
          </a:p>
          <a:p>
            <a:pPr>
              <a:buFont typeface="Arial" panose="020B0604020202020204" pitchFamily="34" charset="0"/>
              <a:buChar char="•"/>
            </a:pPr>
            <a:r>
              <a:rPr lang="en-US" sz="1200" dirty="0">
                <a:solidFill>
                  <a:srgbClr val="FFFFFF"/>
                </a:solidFill>
                <a:latin typeface="Times New Roman" panose="02020603050405020304" pitchFamily="18" charset="0"/>
                <a:cs typeface="Times New Roman" panose="02020603050405020304" pitchFamily="18" charset="0"/>
              </a:rPr>
              <a:t>Identify your own sexual identity, expression, gender, sex and sexual orientation. </a:t>
            </a:r>
          </a:p>
          <a:p>
            <a:endParaRPr lang="en-US" dirty="0"/>
          </a:p>
          <a:p>
            <a:r>
              <a:rPr lang="en-US" dirty="0"/>
              <a:t>Now the trainer will </a:t>
            </a:r>
          </a:p>
        </p:txBody>
      </p:sp>
      <p:sp>
        <p:nvSpPr>
          <p:cNvPr id="4" name="Slide Number Placeholder 3"/>
          <p:cNvSpPr>
            <a:spLocks noGrp="1"/>
          </p:cNvSpPr>
          <p:nvPr>
            <p:ph type="sldNum" sz="quarter" idx="5"/>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2580784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aspects of emotional and cognitive development. </a:t>
            </a:r>
          </a:p>
          <a:p>
            <a:endParaRPr lang="en-US" dirty="0"/>
          </a:p>
          <a:p>
            <a:pPr>
              <a:buFont typeface="Arial" panose="020B0604020202020204" pitchFamily="34" charset="0"/>
              <a:buChar char="•"/>
            </a:pPr>
            <a:r>
              <a:rPr lang="en-US" dirty="0"/>
              <a:t>Areas of major development: </a:t>
            </a:r>
          </a:p>
          <a:p>
            <a:pPr lvl="1">
              <a:buFont typeface="Arial" panose="020B0604020202020204" pitchFamily="34" charset="0"/>
              <a:buChar char="•"/>
            </a:pPr>
            <a:r>
              <a:rPr lang="en-US" b="1" dirty="0"/>
              <a:t>Abstract thinking: </a:t>
            </a:r>
            <a:r>
              <a:rPr lang="en-US" dirty="0"/>
              <a:t>Children’s neurological changes help them conceptualize situations, going from “black and white” thinking to a complex understanding. This skills is necessary to plan for goals, think about the future and evaluate alternatives.   </a:t>
            </a:r>
          </a:p>
          <a:p>
            <a:pPr lvl="1">
              <a:buFont typeface="Arial" panose="020B0604020202020204" pitchFamily="34" charset="0"/>
              <a:buChar char="•"/>
            </a:pPr>
            <a:r>
              <a:rPr lang="en-US" b="1" dirty="0"/>
              <a:t>Sense of identity:  </a:t>
            </a:r>
            <a:r>
              <a:rPr lang="en-US" dirty="0"/>
              <a:t>Adolescence is a time that is crucial where an individual becomes aware of himself/herself. They think about themselves a lot, their experience, their values, their environment and how the world interacts with them to learn about how to behave, think and feel. </a:t>
            </a:r>
          </a:p>
          <a:p>
            <a:pPr lvl="1">
              <a:buFont typeface="Arial" panose="020B0604020202020204" pitchFamily="34" charset="0"/>
              <a:buChar char="•"/>
            </a:pPr>
            <a:r>
              <a:rPr lang="en-US" b="1" dirty="0"/>
              <a:t>Independence</a:t>
            </a:r>
            <a:r>
              <a:rPr lang="en-US" dirty="0"/>
              <a:t>: A sense of independence develops and it is a health trait as it is related to their self-confidence; they’re trying to practice surviving, managing life and choices on their own. </a:t>
            </a:r>
          </a:p>
          <a:p>
            <a:pPr lvl="1">
              <a:buFont typeface="Arial" panose="020B0604020202020204" pitchFamily="34" charset="0"/>
              <a:buChar char="•"/>
            </a:pPr>
            <a:r>
              <a:rPr lang="en-US" b="1" dirty="0"/>
              <a:t>Responsibility: </a:t>
            </a:r>
            <a:r>
              <a:rPr lang="en-US" dirty="0"/>
              <a:t>Adolescents are learning about responsibility for their actions. In early stages, they still have a hard time thinking about future consequences of risky behaviors. </a:t>
            </a:r>
          </a:p>
          <a:p>
            <a:pPr lvl="1">
              <a:buFont typeface="Arial" panose="020B0604020202020204" pitchFamily="34" charset="0"/>
              <a:buChar char="•"/>
            </a:pPr>
            <a:r>
              <a:rPr lang="en-US" b="1" dirty="0"/>
              <a:t>Moral Reasoning</a:t>
            </a:r>
            <a:r>
              <a:rPr lang="en-US" dirty="0"/>
              <a:t>: refers to ethical behavior. This atmosphere should reinforce the concept that racism, sexism, homophobia, ageism, and biases against persons with disabilities are inherently destructive to both the individual and society.</a:t>
            </a:r>
          </a:p>
          <a:p>
            <a:pPr lvl="1">
              <a:buFont typeface="Arial" panose="020B0604020202020204" pitchFamily="34" charset="0"/>
              <a:buChar char="•"/>
            </a:pPr>
            <a:r>
              <a:rPr lang="en-US" dirty="0"/>
              <a:t>Influences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8377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introduce the topic that will be discussed, Stages of Adolescence. The trainer should also tell the group that we will discuss early, middle and late adolescence in general. The trainer should emphasize that all children develop in different ways, some slower than others, and that’s normal. </a:t>
            </a:r>
          </a:p>
        </p:txBody>
      </p:sp>
      <p:sp>
        <p:nvSpPr>
          <p:cNvPr id="4" name="Slide Number Placeholder 3"/>
          <p:cNvSpPr>
            <a:spLocks noGrp="1"/>
          </p:cNvSpPr>
          <p:nvPr>
            <p:ph type="sldNum" sz="quarter" idx="5"/>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383542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will introduce the brief overview of Early Adolescence (Ages 10 to 14).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Fast physical growth: </a:t>
            </a:r>
            <a:r>
              <a:rPr lang="en-US" sz="1200" b="0" i="0" kern="1200" dirty="0">
                <a:solidFill>
                  <a:schemeClr val="tx1"/>
                </a:solidFill>
                <a:effectLst/>
                <a:latin typeface="+mn-lt"/>
                <a:ea typeface="+mn-ea"/>
                <a:cs typeface="+mn-cs"/>
              </a:rPr>
              <a:t>During this stage, children experience rapid growth in their bodies. We discussed the physical changes before.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Brain begins intense shaping</a:t>
            </a:r>
            <a:r>
              <a:rPr lang="en-US" sz="1200" b="0" i="0" kern="1200" dirty="0">
                <a:solidFill>
                  <a:schemeClr val="tx1"/>
                </a:solidFill>
                <a:effectLst/>
                <a:latin typeface="+mn-lt"/>
                <a:ea typeface="+mn-ea"/>
                <a:cs typeface="+mn-cs"/>
              </a:rPr>
              <a:t>: The brain’s cells can almost double in over a year’s time period at this stage. The brain also begins a process called Synaptic Pruning; this eliminates synapses in the brain that are not necessary, and this is critical for health brain development. Neuroscientists have observed onset of serious mental illnesses at this stage such as schizophrenia.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Black-and-white thinking</a:t>
            </a:r>
            <a:r>
              <a:rPr lang="en-US" sz="1200" b="0" i="0" kern="1200" dirty="0">
                <a:solidFill>
                  <a:schemeClr val="tx1"/>
                </a:solidFill>
                <a:effectLst/>
                <a:latin typeface="+mn-lt"/>
                <a:ea typeface="+mn-ea"/>
                <a:cs typeface="+mn-cs"/>
              </a:rPr>
              <a:t>. Children experience “right/great” or “wrong/bad” thinking as they have not developed abstract thought. </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Sense of identity: I</a:t>
            </a:r>
            <a:r>
              <a:rPr lang="en-US" sz="1200" b="0" i="0" kern="1200" dirty="0">
                <a:solidFill>
                  <a:schemeClr val="tx1"/>
                </a:solidFill>
                <a:effectLst/>
                <a:latin typeface="+mn-lt"/>
                <a:ea typeface="+mn-ea"/>
                <a:cs typeface="+mn-cs"/>
              </a:rPr>
              <a:t>t is normal at this stage for young people to center their thinking on themselves (called "egocentrism"). They spend a lot of time thinking about themselves, their place in the world and expectations of them as they learn to figure out their sense of identity.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Strongly identifies with peers </a:t>
            </a:r>
            <a:r>
              <a:rPr lang="en-US" altLang="es-ES_tradnl" dirty="0">
                <a:cs typeface="Arial" panose="020B0604020202020204" pitchFamily="34" charset="0"/>
              </a:rPr>
              <a:t>identifies strongly with a peer group in an attempt to recreate a substitute family.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Higher need for privacy</a:t>
            </a:r>
            <a:r>
              <a:rPr lang="en-US" sz="1200" b="0" i="0" kern="1200" dirty="0">
                <a:solidFill>
                  <a:schemeClr val="tx1"/>
                </a:solidFill>
                <a:effectLst/>
                <a:latin typeface="+mn-lt"/>
                <a:ea typeface="+mn-ea"/>
                <a:cs typeface="+mn-cs"/>
              </a:rPr>
              <a:t>.  At this stage, children might become more independent and spend more time alone.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Adolescents are limited primarily by their brain development, so while they are struggling with the tasks they must accomplish, they don’t have the skills to do so in a healthy manner.  Adolescents at this stage are very concrete, so that they are seeking new tasks but are grounded only in their own experiences to date, not what they may project.  For example, in trying to separate from the family, that may look like just spending time away from the family, more with peers, more alone.  As they are still limited, they seek what is familiar, so that if there is dysfunction in the family, it is likely that the peer group with which they identify mimics the same dysfunction.  For example, if there is a dynamic of family violence, there is likely to be violence among their peers.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222736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section the trainer will continue describing general changes in middle adolescence. </a:t>
            </a:r>
            <a:r>
              <a:rPr lang="en-US" altLang="es-ES_tradnl" dirty="0"/>
              <a:t>This is a period of great conflict, as the young person continues to struggle to accomplish the tasks of adolescence, but now is becoming aware of his/her limitations.  This result in frustrations, which can get projected onto the family or other authority figures.  As such, adolescents will identify even more with their peers, while the family adjusts to the new stage in their own development.  They are still grounded in what is concrete, so that they will demonstrate their separateness through dress, language, music, etc.</a:t>
            </a:r>
          </a:p>
          <a:p>
            <a:endParaRPr lang="en-US" dirty="0"/>
          </a:p>
          <a:p>
            <a:r>
              <a:rPr lang="en-US" sz="1200" b="1" i="0" kern="1200" dirty="0">
                <a:solidFill>
                  <a:schemeClr val="tx1"/>
                </a:solidFill>
                <a:effectLst/>
                <a:latin typeface="+mn-lt"/>
                <a:ea typeface="+mn-ea"/>
                <a:cs typeface="+mn-cs"/>
              </a:rPr>
              <a:t>Physical changes continue:</a:t>
            </a:r>
            <a:r>
              <a:rPr lang="en-US" sz="1200" b="0" i="0" kern="1200" dirty="0">
                <a:solidFill>
                  <a:schemeClr val="tx1"/>
                </a:solidFill>
                <a:effectLst/>
                <a:latin typeface="+mn-lt"/>
                <a:ea typeface="+mn-ea"/>
                <a:cs typeface="+mn-cs"/>
              </a:rPr>
              <a:t> The body continues to grow and adapt to adulthood. At this stage girls usually have regular periods.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brain continues to change: </a:t>
            </a:r>
            <a:r>
              <a:rPr lang="en-US" sz="1200" b="0" i="0" kern="1200" dirty="0">
                <a:solidFill>
                  <a:schemeClr val="tx1"/>
                </a:solidFill>
                <a:effectLst/>
                <a:latin typeface="+mn-lt"/>
                <a:ea typeface="+mn-ea"/>
                <a:cs typeface="+mn-cs"/>
              </a:rPr>
              <a:t>Much of this is because the frontal lobes are the last areas of the brain to mature―development is not complete until a person is well into their 20s! The frontal lobes play a big role in coordinating complex decision making, impulse control, and being able to consider multiple options and consequences. Middle adolescents are more able to think abstractly and consider "the big picture," but they still may lack the ability to apply it in the moment.  For example, in certain situations, kids in middle adolescence may find themselves thinking things like:</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"I'm doing well enough in math and I really want to see this movie… one night of skipping studying won't matter."</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Do I really have to wear a condom during sex if my girlfriend takes the pill?"</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"Marijuana is legal now, so it can't be that bad.“</a:t>
            </a:r>
          </a:p>
          <a:p>
            <a:pPr lvl="1"/>
            <a:endParaRPr lang="en-US" dirty="0"/>
          </a:p>
          <a:p>
            <a:r>
              <a:rPr lang="en-US" sz="1200" b="1" i="0" kern="1200" dirty="0">
                <a:solidFill>
                  <a:schemeClr val="tx1"/>
                </a:solidFill>
                <a:effectLst/>
                <a:latin typeface="+mn-lt"/>
                <a:ea typeface="+mn-ea"/>
                <a:cs typeface="+mn-cs"/>
              </a:rPr>
              <a:t>Interest in romantic and sexual relationships</a:t>
            </a:r>
            <a:r>
              <a:rPr lang="en-US" sz="1200" b="0" i="0" kern="1200" dirty="0">
                <a:solidFill>
                  <a:schemeClr val="tx1"/>
                </a:solidFill>
                <a:effectLst/>
                <a:latin typeface="+mn-lt"/>
                <a:ea typeface="+mn-ea"/>
                <a:cs typeface="+mn-cs"/>
              </a:rPr>
              <a:t>: During this stage, teenagers begin to question their romantic preferences as well as their bodies through masturbation. Teens begin to develop feelings of attraction and live towards peers.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Child-parent conflict:</a:t>
            </a:r>
            <a:r>
              <a:rPr lang="en-US" sz="1200" b="0" i="0" kern="1200" dirty="0">
                <a:solidFill>
                  <a:schemeClr val="tx1"/>
                </a:solidFill>
                <a:effectLst/>
                <a:latin typeface="+mn-lt"/>
                <a:ea typeface="+mn-ea"/>
                <a:cs typeface="+mn-cs"/>
              </a:rPr>
              <a:t> They may spend less time with family and more time with friends, also tend to test limits from parents more.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Higher concern for others &amp; empathy: </a:t>
            </a:r>
            <a:r>
              <a:rPr lang="en-US" sz="1200" b="0" i="0" kern="1200" dirty="0">
                <a:solidFill>
                  <a:schemeClr val="tx1"/>
                </a:solidFill>
                <a:effectLst/>
                <a:latin typeface="+mn-lt"/>
                <a:ea typeface="+mn-ea"/>
                <a:cs typeface="+mn-cs"/>
              </a:rPr>
              <a:t>At this stage, more complex thinking is achieved and teenagers are able to “put themselves in someone else’s shoes”, thus creating feelings of empathy. </a:t>
            </a:r>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348876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At this stage, brain development has progressed and the need to ground oneself in the concrete begins to fade.  The focus is on determining one’s new identity, in relationship to the family, the community and society as a whole.  The trainer should ask for some examples of how young people begin to determine how to handle their separation from the family in terms of their identity, bringing the group back to the point that this stage doesn’t end at 18, but continues as the brain completes its development.</a:t>
            </a:r>
          </a:p>
          <a:p>
            <a:endParaRPr lang="en-US" dirty="0"/>
          </a:p>
          <a:p>
            <a:r>
              <a:rPr lang="en-US" b="1" dirty="0"/>
              <a:t>Ability to control impulses:  </a:t>
            </a:r>
            <a:r>
              <a:rPr lang="en-US" b="0" dirty="0"/>
              <a:t>Increased control over emotions and instant gratification is evident as they’re able to think more about the future, consequences and their life’s goals. Additionally, they’re able to conceptualize social and cultural norms and expectations and higher sense of identity. </a:t>
            </a:r>
            <a:endParaRPr lang="en-US" b="1" dirty="0"/>
          </a:p>
          <a:p>
            <a:endParaRPr lang="en-US" b="1" dirty="0"/>
          </a:p>
          <a:p>
            <a:r>
              <a:rPr lang="en-US" b="1" dirty="0"/>
              <a:t>Developed bodies: </a:t>
            </a:r>
            <a:r>
              <a:rPr lang="en-US" b="0" dirty="0"/>
              <a:t>At this stage puberty has ended and bodies are fully developed and mature enough for reproduction. </a:t>
            </a:r>
            <a:endParaRPr lang="en-US" b="1" dirty="0"/>
          </a:p>
          <a:p>
            <a:endParaRPr lang="en-US" b="1" dirty="0"/>
          </a:p>
          <a:p>
            <a:r>
              <a:rPr lang="en-US" b="1" dirty="0"/>
              <a:t>Invincible complex: </a:t>
            </a:r>
            <a:r>
              <a:rPr lang="en-US" dirty="0"/>
              <a:t>“It won’t happen to me” it is a frequent rational and behavioral response in adolescents. There is a desire to thrill-seeking and new adventures and thus more likely to try risky behaviors. </a:t>
            </a:r>
          </a:p>
          <a:p>
            <a:endParaRPr lang="en-US" dirty="0"/>
          </a:p>
          <a:p>
            <a:r>
              <a:rPr lang="en-US" b="1" dirty="0"/>
              <a:t>Brains changes: </a:t>
            </a:r>
            <a:r>
              <a:rPr lang="en-US" dirty="0"/>
              <a:t>The last area to develop in adolescents in the pre-frontal lobes. This area must be stimulated by adults as reasoning ability is a learned skill. Having frequent “learning moments” to teach adolescents to conceptualize complex satiations and exercise imagination and possibilities can be extremely positive. </a:t>
            </a:r>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146838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s-PR" altLang="es-ES_tradnl" dirty="0" err="1"/>
              <a:t>The</a:t>
            </a:r>
            <a:r>
              <a:rPr lang="es-PR" altLang="es-ES_tradnl" dirty="0"/>
              <a:t> </a:t>
            </a:r>
            <a:r>
              <a:rPr lang="es-PR" altLang="es-ES_tradnl" dirty="0" err="1"/>
              <a:t>trainer</a:t>
            </a:r>
            <a:r>
              <a:rPr lang="es-PR" altLang="es-ES_tradnl" dirty="0"/>
              <a:t> </a:t>
            </a:r>
            <a:r>
              <a:rPr lang="es-PR" altLang="es-ES_tradnl" dirty="0" err="1"/>
              <a:t>should</a:t>
            </a:r>
            <a:r>
              <a:rPr lang="es-PR" altLang="es-ES_tradnl" dirty="0"/>
              <a:t> introduce </a:t>
            </a:r>
            <a:r>
              <a:rPr lang="es-PR" altLang="es-ES_tradnl" dirty="0" err="1"/>
              <a:t>the</a:t>
            </a:r>
            <a:r>
              <a:rPr lang="es-PR" altLang="es-ES_tradnl" dirty="0"/>
              <a:t> bio-</a:t>
            </a:r>
            <a:r>
              <a:rPr lang="es-PR" altLang="es-ES_tradnl" dirty="0" err="1"/>
              <a:t>psychosocial</a:t>
            </a:r>
            <a:r>
              <a:rPr lang="es-PR" altLang="es-ES_tradnl" dirty="0"/>
              <a:t> </a:t>
            </a:r>
            <a:r>
              <a:rPr lang="es-PR" altLang="es-ES_tradnl" dirty="0" err="1"/>
              <a:t>model</a:t>
            </a:r>
            <a:r>
              <a:rPr lang="es-PR" altLang="es-ES_tradnl" dirty="0"/>
              <a:t> </a:t>
            </a:r>
            <a:r>
              <a:rPr lang="es-PR" altLang="es-ES_tradnl" dirty="0" err="1"/>
              <a:t>of</a:t>
            </a:r>
            <a:r>
              <a:rPr lang="es-PR" altLang="es-ES_tradnl" dirty="0"/>
              <a:t> </a:t>
            </a:r>
            <a:r>
              <a:rPr lang="es-PR" altLang="es-ES_tradnl" dirty="0" err="1"/>
              <a:t>understanding</a:t>
            </a:r>
            <a:r>
              <a:rPr lang="es-PR" altLang="es-ES_tradnl" dirty="0"/>
              <a:t> </a:t>
            </a:r>
            <a:r>
              <a:rPr lang="es-PR" altLang="es-ES_tradnl" dirty="0" err="1"/>
              <a:t>substance</a:t>
            </a:r>
            <a:r>
              <a:rPr lang="es-PR" altLang="es-ES_tradnl" dirty="0"/>
              <a:t> use, </a:t>
            </a:r>
            <a:r>
              <a:rPr lang="es-PR" altLang="es-ES_tradnl" dirty="0" err="1"/>
              <a:t>explaining</a:t>
            </a:r>
            <a:r>
              <a:rPr lang="es-PR" altLang="es-ES_tradnl" dirty="0"/>
              <a:t> </a:t>
            </a:r>
            <a:r>
              <a:rPr lang="es-PR" altLang="es-ES_tradnl" dirty="0" err="1"/>
              <a:t>that</a:t>
            </a:r>
            <a:r>
              <a:rPr lang="es-PR" altLang="es-ES_tradnl" dirty="0"/>
              <a:t> </a:t>
            </a:r>
            <a:r>
              <a:rPr lang="es-PR" altLang="es-ES_tradnl" dirty="0" err="1"/>
              <a:t>it</a:t>
            </a:r>
            <a:r>
              <a:rPr lang="es-PR" altLang="es-ES_tradnl" dirty="0"/>
              <a:t> </a:t>
            </a:r>
            <a:r>
              <a:rPr lang="es-PR" altLang="es-ES_tradnl" dirty="0" err="1"/>
              <a:t>is</a:t>
            </a:r>
            <a:r>
              <a:rPr lang="es-PR" altLang="es-ES_tradnl" dirty="0"/>
              <a:t> </a:t>
            </a:r>
            <a:r>
              <a:rPr lang="es-PR" altLang="es-ES_tradnl" dirty="0" err="1"/>
              <a:t>not</a:t>
            </a:r>
            <a:r>
              <a:rPr lang="es-PR" altLang="es-ES_tradnl" dirty="0"/>
              <a:t> </a:t>
            </a:r>
            <a:r>
              <a:rPr lang="es-PR" altLang="es-ES_tradnl" dirty="0" err="1"/>
              <a:t>just</a:t>
            </a:r>
            <a:r>
              <a:rPr lang="es-PR" altLang="es-ES_tradnl" dirty="0"/>
              <a:t> </a:t>
            </a:r>
            <a:r>
              <a:rPr lang="es-PR" altLang="es-ES_tradnl" dirty="0" err="1"/>
              <a:t>an</a:t>
            </a:r>
            <a:r>
              <a:rPr lang="es-PR" altLang="es-ES_tradnl" dirty="0"/>
              <a:t> </a:t>
            </a:r>
            <a:r>
              <a:rPr lang="es-PR" altLang="es-ES_tradnl" dirty="0" err="1"/>
              <a:t>understanding</a:t>
            </a:r>
            <a:r>
              <a:rPr lang="es-PR" altLang="es-ES_tradnl" dirty="0"/>
              <a:t> </a:t>
            </a:r>
            <a:r>
              <a:rPr lang="es-PR" altLang="es-ES_tradnl" dirty="0" err="1"/>
              <a:t>of</a:t>
            </a:r>
            <a:r>
              <a:rPr lang="es-PR" altLang="es-ES_tradnl" dirty="0"/>
              <a:t> </a:t>
            </a:r>
            <a:r>
              <a:rPr lang="es-PR" altLang="es-ES_tradnl" dirty="0" err="1"/>
              <a:t>adolescent</a:t>
            </a:r>
            <a:r>
              <a:rPr lang="es-PR" altLang="es-ES_tradnl" dirty="0"/>
              <a:t> </a:t>
            </a:r>
            <a:r>
              <a:rPr lang="es-PR" altLang="es-ES_tradnl" dirty="0" err="1"/>
              <a:t>development</a:t>
            </a:r>
            <a:r>
              <a:rPr lang="es-PR" altLang="es-ES_tradnl" dirty="0"/>
              <a:t> </a:t>
            </a:r>
            <a:r>
              <a:rPr lang="es-PR" altLang="es-ES_tradnl" dirty="0" err="1"/>
              <a:t>needed</a:t>
            </a:r>
            <a:r>
              <a:rPr lang="es-PR" altLang="es-ES_tradnl" dirty="0"/>
              <a:t> </a:t>
            </a:r>
            <a:r>
              <a:rPr lang="es-PR" altLang="es-ES_tradnl" dirty="0" err="1"/>
              <a:t>to</a:t>
            </a:r>
            <a:r>
              <a:rPr lang="es-PR" altLang="es-ES_tradnl" dirty="0"/>
              <a:t> </a:t>
            </a:r>
            <a:r>
              <a:rPr lang="es-PR" altLang="es-ES_tradnl" dirty="0" err="1"/>
              <a:t>explain</a:t>
            </a:r>
            <a:r>
              <a:rPr lang="es-PR" altLang="es-ES_tradnl" dirty="0"/>
              <a:t> </a:t>
            </a:r>
            <a:r>
              <a:rPr lang="es-PR" altLang="es-ES_tradnl" dirty="0" err="1"/>
              <a:t>the</a:t>
            </a:r>
            <a:r>
              <a:rPr lang="es-PR" altLang="es-ES_tradnl" dirty="0"/>
              <a:t> </a:t>
            </a:r>
            <a:r>
              <a:rPr lang="es-PR" altLang="es-ES_tradnl" dirty="0" err="1"/>
              <a:t>relationship</a:t>
            </a:r>
            <a:r>
              <a:rPr lang="es-PR" altLang="es-ES_tradnl" dirty="0"/>
              <a:t> </a:t>
            </a:r>
            <a:r>
              <a:rPr lang="es-PR" altLang="es-ES_tradnl" dirty="0" err="1"/>
              <a:t>between</a:t>
            </a:r>
            <a:r>
              <a:rPr lang="es-PR" altLang="es-ES_tradnl" dirty="0"/>
              <a:t> </a:t>
            </a:r>
            <a:r>
              <a:rPr lang="es-PR" altLang="es-ES_tradnl" dirty="0" err="1"/>
              <a:t>youth</a:t>
            </a:r>
            <a:r>
              <a:rPr lang="es-PR" altLang="es-ES_tradnl" dirty="0"/>
              <a:t> and </a:t>
            </a:r>
            <a:r>
              <a:rPr lang="es-PR" altLang="es-ES_tradnl" dirty="0" err="1"/>
              <a:t>substance</a:t>
            </a:r>
            <a:r>
              <a:rPr lang="es-PR" altLang="es-ES_tradnl" dirty="0"/>
              <a:t> use.  </a:t>
            </a:r>
            <a:r>
              <a:rPr lang="es-PR" altLang="es-ES_tradnl" dirty="0" err="1"/>
              <a:t>It</a:t>
            </a:r>
            <a:r>
              <a:rPr lang="es-PR" altLang="es-ES_tradnl" dirty="0"/>
              <a:t> </a:t>
            </a:r>
            <a:r>
              <a:rPr lang="es-PR" altLang="es-ES_tradnl" dirty="0" err="1"/>
              <a:t>is</a:t>
            </a:r>
            <a:r>
              <a:rPr lang="es-PR" altLang="es-ES_tradnl" dirty="0"/>
              <a:t> </a:t>
            </a:r>
            <a:r>
              <a:rPr lang="es-PR" altLang="es-ES_tradnl" dirty="0" err="1"/>
              <a:t>important</a:t>
            </a:r>
            <a:r>
              <a:rPr lang="es-PR" altLang="es-ES_tradnl" dirty="0"/>
              <a:t> </a:t>
            </a:r>
            <a:r>
              <a:rPr lang="es-PR" altLang="es-ES_tradnl" dirty="0" err="1"/>
              <a:t>to</a:t>
            </a:r>
            <a:r>
              <a:rPr lang="es-PR" altLang="es-ES_tradnl" dirty="0"/>
              <a:t> </a:t>
            </a:r>
            <a:r>
              <a:rPr lang="es-PR" altLang="es-ES_tradnl" dirty="0" err="1"/>
              <a:t>understand</a:t>
            </a:r>
            <a:r>
              <a:rPr lang="es-PR" altLang="es-ES_tradnl" dirty="0"/>
              <a:t> </a:t>
            </a:r>
            <a:r>
              <a:rPr lang="es-PR" altLang="es-ES_tradnl" dirty="0" err="1"/>
              <a:t>why</a:t>
            </a:r>
            <a:r>
              <a:rPr lang="es-PR" altLang="es-ES_tradnl" dirty="0"/>
              <a:t> and </a:t>
            </a:r>
            <a:r>
              <a:rPr lang="es-PR" altLang="es-ES_tradnl" dirty="0" err="1"/>
              <a:t>how</a:t>
            </a:r>
            <a:r>
              <a:rPr lang="es-PR" altLang="es-ES_tradnl" dirty="0"/>
              <a:t> </a:t>
            </a:r>
            <a:r>
              <a:rPr lang="es-PR" altLang="es-ES_tradnl" dirty="0" err="1"/>
              <a:t>substances</a:t>
            </a:r>
            <a:r>
              <a:rPr lang="es-PR" altLang="es-ES_tradnl" dirty="0"/>
              <a:t> </a:t>
            </a:r>
            <a:r>
              <a:rPr lang="es-PR" altLang="es-ES_tradnl" dirty="0" err="1"/>
              <a:t>work</a:t>
            </a:r>
            <a:r>
              <a:rPr lang="es-PR" altLang="es-ES_tradnl" dirty="0"/>
              <a:t>.  </a:t>
            </a:r>
            <a:r>
              <a:rPr lang="es-PR" altLang="es-ES_tradnl" dirty="0" err="1"/>
              <a:t>An</a:t>
            </a:r>
            <a:r>
              <a:rPr lang="es-PR" altLang="es-ES_tradnl" dirty="0"/>
              <a:t> </a:t>
            </a:r>
            <a:r>
              <a:rPr lang="es-PR" altLang="es-ES_tradnl" dirty="0" err="1"/>
              <a:t>essential</a:t>
            </a:r>
            <a:r>
              <a:rPr lang="es-PR" altLang="es-ES_tradnl" dirty="0"/>
              <a:t> </a:t>
            </a:r>
            <a:r>
              <a:rPr lang="es-PR" altLang="es-ES_tradnl" dirty="0" err="1"/>
              <a:t>piece</a:t>
            </a:r>
            <a:r>
              <a:rPr lang="es-PR" altLang="es-ES_tradnl" dirty="0"/>
              <a:t> </a:t>
            </a:r>
            <a:r>
              <a:rPr lang="es-PR" altLang="es-ES_tradnl" dirty="0" err="1"/>
              <a:t>of</a:t>
            </a:r>
            <a:r>
              <a:rPr lang="es-PR" altLang="es-ES_tradnl" dirty="0"/>
              <a:t> </a:t>
            </a:r>
            <a:r>
              <a:rPr lang="es-PR" altLang="es-ES_tradnl" dirty="0" err="1"/>
              <a:t>understanding</a:t>
            </a:r>
            <a:r>
              <a:rPr lang="es-PR" altLang="es-ES_tradnl" dirty="0"/>
              <a:t> </a:t>
            </a:r>
            <a:r>
              <a:rPr lang="es-PR" altLang="es-ES_tradnl" dirty="0" err="1"/>
              <a:t>substance</a:t>
            </a:r>
            <a:r>
              <a:rPr lang="es-PR" altLang="es-ES_tradnl" dirty="0"/>
              <a:t> use </a:t>
            </a:r>
            <a:r>
              <a:rPr lang="es-PR" altLang="es-ES_tradnl" dirty="0" err="1"/>
              <a:t>is</a:t>
            </a:r>
            <a:r>
              <a:rPr lang="es-PR" altLang="es-ES_tradnl" dirty="0"/>
              <a:t> </a:t>
            </a:r>
            <a:r>
              <a:rPr lang="es-PR" altLang="es-ES_tradnl" dirty="0" err="1"/>
              <a:t>understanding</a:t>
            </a:r>
            <a:r>
              <a:rPr lang="es-PR" altLang="es-ES_tradnl" dirty="0"/>
              <a:t> </a:t>
            </a:r>
            <a:r>
              <a:rPr lang="es-PR" altLang="es-ES_tradnl" dirty="0" err="1"/>
              <a:t>its</a:t>
            </a:r>
            <a:r>
              <a:rPr lang="es-PR" altLang="es-ES_tradnl" dirty="0"/>
              <a:t> </a:t>
            </a:r>
            <a:r>
              <a:rPr lang="es-PR" altLang="es-ES_tradnl" dirty="0" err="1"/>
              <a:t>complexity</a:t>
            </a:r>
            <a:r>
              <a:rPr lang="es-PR" altLang="es-ES_tradnl" dirty="0"/>
              <a:t>.  </a:t>
            </a:r>
            <a:r>
              <a:rPr lang="es-PR" altLang="es-ES_tradnl" dirty="0" err="1"/>
              <a:t>Substance</a:t>
            </a:r>
            <a:r>
              <a:rPr lang="es-PR" altLang="es-ES_tradnl" dirty="0"/>
              <a:t> use </a:t>
            </a:r>
            <a:r>
              <a:rPr lang="es-PR" altLang="es-ES_tradnl" dirty="0" err="1"/>
              <a:t>is</a:t>
            </a:r>
            <a:r>
              <a:rPr lang="es-PR" altLang="es-ES_tradnl" dirty="0"/>
              <a:t> </a:t>
            </a:r>
            <a:r>
              <a:rPr lang="es-PR" altLang="es-ES_tradnl" dirty="0" err="1"/>
              <a:t>not</a:t>
            </a:r>
            <a:r>
              <a:rPr lang="es-PR" altLang="es-ES_tradnl" dirty="0"/>
              <a:t> a simple </a:t>
            </a:r>
            <a:r>
              <a:rPr lang="es-PR" altLang="es-ES_tradnl" dirty="0" err="1"/>
              <a:t>behavior</a:t>
            </a:r>
            <a:r>
              <a:rPr lang="es-PR" altLang="es-ES_tradnl" dirty="0"/>
              <a:t>.  </a:t>
            </a:r>
            <a:r>
              <a:rPr lang="es-PR" altLang="es-ES_tradnl" dirty="0" err="1"/>
              <a:t>It</a:t>
            </a:r>
            <a:r>
              <a:rPr lang="es-PR" altLang="es-ES_tradnl" dirty="0"/>
              <a:t> </a:t>
            </a:r>
            <a:r>
              <a:rPr lang="es-PR" altLang="es-ES_tradnl" dirty="0" err="1"/>
              <a:t>is</a:t>
            </a:r>
            <a:r>
              <a:rPr lang="es-PR" altLang="es-ES_tradnl" dirty="0"/>
              <a:t> </a:t>
            </a:r>
            <a:r>
              <a:rPr lang="es-PR" altLang="es-ES_tradnl" dirty="0" err="1"/>
              <a:t>related</a:t>
            </a:r>
            <a:r>
              <a:rPr lang="es-PR" altLang="es-ES_tradnl" dirty="0"/>
              <a:t> </a:t>
            </a:r>
            <a:r>
              <a:rPr lang="es-PR" altLang="es-ES_tradnl" dirty="0" err="1"/>
              <a:t>to</a:t>
            </a:r>
            <a:r>
              <a:rPr lang="es-PR" altLang="es-ES_tradnl" dirty="0"/>
              <a:t> </a:t>
            </a:r>
            <a:r>
              <a:rPr lang="es-PR" altLang="es-ES_tradnl" dirty="0" err="1"/>
              <a:t>several</a:t>
            </a:r>
            <a:r>
              <a:rPr lang="es-PR" altLang="es-ES_tradnl" dirty="0"/>
              <a:t> </a:t>
            </a:r>
            <a:r>
              <a:rPr lang="es-PR" altLang="es-ES_tradnl" dirty="0" err="1"/>
              <a:t>domains</a:t>
            </a:r>
            <a:r>
              <a:rPr lang="es-PR" altLang="es-ES_tradnl" dirty="0"/>
              <a:t>.  S/he </a:t>
            </a:r>
            <a:r>
              <a:rPr lang="es-PR" altLang="es-ES_tradnl" dirty="0" err="1"/>
              <a:t>should</a:t>
            </a:r>
            <a:r>
              <a:rPr lang="es-PR" altLang="es-ES_tradnl" dirty="0"/>
              <a:t> </a:t>
            </a:r>
            <a:r>
              <a:rPr lang="es-PR" altLang="es-ES_tradnl" dirty="0" err="1"/>
              <a:t>explain</a:t>
            </a:r>
            <a:r>
              <a:rPr lang="es-PR" altLang="es-ES_tradnl" dirty="0"/>
              <a:t> </a:t>
            </a:r>
            <a:r>
              <a:rPr lang="es-PR" altLang="es-ES_tradnl" dirty="0" err="1"/>
              <a:t>the</a:t>
            </a:r>
            <a:r>
              <a:rPr lang="es-PR" altLang="es-ES_tradnl" dirty="0"/>
              <a:t> </a:t>
            </a:r>
            <a:r>
              <a:rPr lang="es-PR" altLang="es-ES_tradnl" dirty="0" err="1"/>
              <a:t>following</a:t>
            </a:r>
            <a:r>
              <a:rPr lang="es-PR" altLang="es-ES_tradnl" dirty="0"/>
              <a:t>:</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b="1" dirty="0" err="1"/>
              <a:t>Biological</a:t>
            </a:r>
            <a:r>
              <a:rPr lang="es-PR" altLang="es-ES_tradnl" b="1" dirty="0"/>
              <a:t>:  </a:t>
            </a:r>
            <a:r>
              <a:rPr lang="es-PR" altLang="es-ES_tradnl" dirty="0" err="1"/>
              <a:t>The</a:t>
            </a:r>
            <a:r>
              <a:rPr lang="es-PR" altLang="es-ES_tradnl" dirty="0"/>
              <a:t> </a:t>
            </a:r>
            <a:r>
              <a:rPr lang="es-PR" altLang="es-ES_tradnl" dirty="0" err="1"/>
              <a:t>physicial</a:t>
            </a:r>
            <a:r>
              <a:rPr lang="es-PR" altLang="es-ES_tradnl" dirty="0"/>
              <a:t> </a:t>
            </a:r>
            <a:r>
              <a:rPr lang="es-PR" altLang="es-ES_tradnl" dirty="0" err="1"/>
              <a:t>factors</a:t>
            </a:r>
            <a:r>
              <a:rPr lang="es-PR" altLang="es-ES_tradnl" dirty="0"/>
              <a:t> </a:t>
            </a:r>
            <a:r>
              <a:rPr lang="es-PR" altLang="es-ES_tradnl" dirty="0" err="1"/>
              <a:t>which</a:t>
            </a:r>
            <a:r>
              <a:rPr lang="es-PR" altLang="es-ES_tradnl" dirty="0"/>
              <a:t> </a:t>
            </a:r>
            <a:r>
              <a:rPr lang="es-PR" altLang="es-ES_tradnl" dirty="0" err="1"/>
              <a:t>impact</a:t>
            </a:r>
            <a:r>
              <a:rPr lang="es-PR" altLang="es-ES_tradnl" dirty="0"/>
              <a:t> </a:t>
            </a:r>
            <a:r>
              <a:rPr lang="es-PR" altLang="es-ES_tradnl" dirty="0" err="1"/>
              <a:t>on</a:t>
            </a:r>
            <a:r>
              <a:rPr lang="es-PR" altLang="es-ES_tradnl" dirty="0"/>
              <a:t> </a:t>
            </a:r>
            <a:r>
              <a:rPr lang="es-PR" altLang="es-ES_tradnl" dirty="0" err="1"/>
              <a:t>the</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t>
            </a:r>
            <a:r>
              <a:rPr lang="es-PR" altLang="es-ES_tradnl" dirty="0" err="1"/>
              <a:t>or</a:t>
            </a:r>
            <a:r>
              <a:rPr lang="es-PR" altLang="es-ES_tradnl" dirty="0"/>
              <a:t> </a:t>
            </a:r>
            <a:r>
              <a:rPr lang="es-PR" altLang="es-ES_tradnl" dirty="0" err="1"/>
              <a:t>process</a:t>
            </a:r>
            <a:r>
              <a:rPr lang="es-PR" altLang="es-ES_tradnl" dirty="0"/>
              <a:t> </a:t>
            </a:r>
            <a:r>
              <a:rPr lang="es-PR" altLang="es-ES_tradnl" dirty="0" err="1"/>
              <a:t>of</a:t>
            </a:r>
            <a:r>
              <a:rPr lang="es-PR" altLang="es-ES_tradnl" dirty="0"/>
              <a:t> </a:t>
            </a:r>
            <a:r>
              <a:rPr lang="es-PR" altLang="es-ES_tradnl" dirty="0" err="1"/>
              <a:t>recovery</a:t>
            </a:r>
            <a:r>
              <a:rPr lang="es-PR" altLang="es-ES_tradnl" dirty="0"/>
              <a:t> </a:t>
            </a:r>
            <a:r>
              <a:rPr lang="es-PR" altLang="es-ES_tradnl" dirty="0" err="1"/>
              <a:t>from</a:t>
            </a:r>
            <a:r>
              <a:rPr lang="es-PR" altLang="es-ES_tradnl" dirty="0"/>
              <a:t> </a:t>
            </a:r>
            <a:r>
              <a:rPr lang="es-PR" altLang="es-ES_tradnl" dirty="0" err="1"/>
              <a:t>substance</a:t>
            </a:r>
            <a:r>
              <a:rPr lang="es-PR" altLang="es-ES_tradnl" dirty="0"/>
              <a:t> use</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b="1" dirty="0" err="1"/>
              <a:t>Psychological</a:t>
            </a:r>
            <a:r>
              <a:rPr lang="es-PR" altLang="es-ES_tradnl" b="1" dirty="0"/>
              <a:t>: </a:t>
            </a:r>
            <a:r>
              <a:rPr lang="es-PR" altLang="es-ES_tradnl" dirty="0"/>
              <a:t> </a:t>
            </a:r>
            <a:r>
              <a:rPr lang="es-PR" altLang="es-ES_tradnl" dirty="0" err="1"/>
              <a:t>The</a:t>
            </a:r>
            <a:r>
              <a:rPr lang="es-PR" altLang="es-ES_tradnl" dirty="0"/>
              <a:t> </a:t>
            </a:r>
            <a:r>
              <a:rPr lang="es-PR" altLang="es-ES_tradnl" dirty="0" err="1"/>
              <a:t>emotional</a:t>
            </a:r>
            <a:r>
              <a:rPr lang="es-PR" altLang="es-ES_tradnl" dirty="0"/>
              <a:t> </a:t>
            </a:r>
            <a:r>
              <a:rPr lang="es-PR" altLang="es-ES_tradnl" dirty="0" err="1"/>
              <a:t>factors</a:t>
            </a:r>
            <a:r>
              <a:rPr lang="es-PR" altLang="es-ES_tradnl" dirty="0"/>
              <a:t> </a:t>
            </a:r>
            <a:r>
              <a:rPr lang="es-PR" altLang="es-ES_tradnl" dirty="0" err="1"/>
              <a:t>which</a:t>
            </a:r>
            <a:r>
              <a:rPr lang="es-PR" altLang="es-ES_tradnl" dirty="0"/>
              <a:t> </a:t>
            </a:r>
            <a:r>
              <a:rPr lang="es-PR" altLang="es-ES_tradnl" dirty="0" err="1"/>
              <a:t>impact</a:t>
            </a:r>
            <a:r>
              <a:rPr lang="es-PR" altLang="es-ES_tradnl" dirty="0"/>
              <a:t> </a:t>
            </a:r>
            <a:r>
              <a:rPr lang="es-PR" altLang="es-ES_tradnl" dirty="0" err="1"/>
              <a:t>on</a:t>
            </a:r>
            <a:r>
              <a:rPr lang="es-PR" altLang="es-ES_tradnl" dirty="0"/>
              <a:t> </a:t>
            </a:r>
            <a:r>
              <a:rPr lang="es-PR" altLang="es-ES_tradnl" dirty="0" err="1"/>
              <a:t>the</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t>
            </a:r>
            <a:r>
              <a:rPr lang="es-PR" altLang="es-ES_tradnl" dirty="0" err="1"/>
              <a:t>or</a:t>
            </a:r>
            <a:r>
              <a:rPr lang="es-PR" altLang="es-ES_tradnl" dirty="0"/>
              <a:t> </a:t>
            </a:r>
            <a:r>
              <a:rPr lang="es-PR" altLang="es-ES_tradnl" dirty="0" err="1"/>
              <a:t>process</a:t>
            </a:r>
            <a:r>
              <a:rPr lang="es-PR" altLang="es-ES_tradnl" dirty="0"/>
              <a:t> </a:t>
            </a:r>
            <a:r>
              <a:rPr lang="es-PR" altLang="es-ES_tradnl" dirty="0" err="1"/>
              <a:t>of</a:t>
            </a:r>
            <a:r>
              <a:rPr lang="es-PR" altLang="es-ES_tradnl" dirty="0"/>
              <a:t> </a:t>
            </a:r>
            <a:r>
              <a:rPr lang="es-PR" altLang="es-ES_tradnl" dirty="0" err="1"/>
              <a:t>recovery</a:t>
            </a:r>
            <a:r>
              <a:rPr lang="es-PR" altLang="es-ES_tradnl" dirty="0"/>
              <a:t> </a:t>
            </a:r>
            <a:r>
              <a:rPr lang="es-PR" altLang="es-ES_tradnl" dirty="0" err="1"/>
              <a:t>from</a:t>
            </a:r>
            <a:r>
              <a:rPr lang="es-PR" altLang="es-ES_tradnl" dirty="0"/>
              <a:t> </a:t>
            </a:r>
            <a:r>
              <a:rPr lang="es-PR" altLang="es-ES_tradnl" dirty="0" err="1"/>
              <a:t>substance</a:t>
            </a:r>
            <a:r>
              <a:rPr lang="es-PR" altLang="es-ES_tradnl" dirty="0"/>
              <a:t> use</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b="1" dirty="0"/>
              <a:t>Social:  </a:t>
            </a:r>
            <a:r>
              <a:rPr lang="es-PR" altLang="es-ES_tradnl" dirty="0" err="1"/>
              <a:t>The</a:t>
            </a:r>
            <a:r>
              <a:rPr lang="es-PR" altLang="es-ES_tradnl" dirty="0"/>
              <a:t> societal, cultural and </a:t>
            </a:r>
            <a:r>
              <a:rPr lang="es-PR" altLang="es-ES_tradnl" dirty="0" err="1"/>
              <a:t>community</a:t>
            </a:r>
            <a:r>
              <a:rPr lang="es-PR" altLang="es-ES_tradnl" dirty="0"/>
              <a:t> </a:t>
            </a:r>
            <a:r>
              <a:rPr lang="es-PR" altLang="es-ES_tradnl" dirty="0" err="1"/>
              <a:t>factors</a:t>
            </a:r>
            <a:r>
              <a:rPr lang="es-PR" altLang="es-ES_tradnl" dirty="0"/>
              <a:t> </a:t>
            </a:r>
            <a:r>
              <a:rPr lang="es-PR" altLang="es-ES_tradnl" dirty="0" err="1"/>
              <a:t>which</a:t>
            </a:r>
            <a:r>
              <a:rPr lang="es-PR" altLang="es-ES_tradnl" dirty="0"/>
              <a:t> </a:t>
            </a:r>
            <a:r>
              <a:rPr lang="es-PR" altLang="es-ES_tradnl" dirty="0" err="1"/>
              <a:t>impact</a:t>
            </a:r>
            <a:r>
              <a:rPr lang="es-PR" altLang="es-ES_tradnl" dirty="0"/>
              <a:t> </a:t>
            </a:r>
            <a:r>
              <a:rPr lang="es-PR" altLang="es-ES_tradnl" dirty="0" err="1"/>
              <a:t>on</a:t>
            </a:r>
            <a:r>
              <a:rPr lang="es-PR" altLang="es-ES_tradnl" dirty="0"/>
              <a:t> </a:t>
            </a:r>
            <a:r>
              <a:rPr lang="es-PR" altLang="es-ES_tradnl" dirty="0" err="1"/>
              <a:t>the</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t>
            </a:r>
            <a:r>
              <a:rPr lang="es-PR" altLang="es-ES_tradnl" dirty="0" err="1"/>
              <a:t>or</a:t>
            </a:r>
            <a:r>
              <a:rPr lang="es-PR" altLang="es-ES_tradnl" dirty="0"/>
              <a:t> </a:t>
            </a:r>
            <a:r>
              <a:rPr lang="es-PR" altLang="es-ES_tradnl" dirty="0" err="1"/>
              <a:t>process</a:t>
            </a:r>
            <a:r>
              <a:rPr lang="es-PR" altLang="es-ES_tradnl" dirty="0"/>
              <a:t> </a:t>
            </a:r>
            <a:r>
              <a:rPr lang="es-PR" altLang="es-ES_tradnl" dirty="0" err="1"/>
              <a:t>of</a:t>
            </a:r>
            <a:r>
              <a:rPr lang="es-PR" altLang="es-ES_tradnl" dirty="0"/>
              <a:t> </a:t>
            </a:r>
            <a:r>
              <a:rPr lang="es-PR" altLang="es-ES_tradnl" dirty="0" err="1"/>
              <a:t>recovery</a:t>
            </a:r>
            <a:r>
              <a:rPr lang="es-PR" altLang="es-ES_tradnl" dirty="0"/>
              <a:t> </a:t>
            </a:r>
            <a:r>
              <a:rPr lang="es-PR" altLang="es-ES_tradnl" dirty="0" err="1"/>
              <a:t>from</a:t>
            </a:r>
            <a:r>
              <a:rPr lang="es-PR" altLang="es-ES_tradnl" dirty="0"/>
              <a:t> </a:t>
            </a:r>
            <a:r>
              <a:rPr lang="es-PR" altLang="es-ES_tradnl" dirty="0" err="1"/>
              <a:t>substance</a:t>
            </a:r>
            <a:r>
              <a:rPr lang="es-PR" altLang="es-ES_tradnl" dirty="0"/>
              <a:t> use</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dirty="0" err="1"/>
              <a:t>The</a:t>
            </a:r>
            <a:r>
              <a:rPr lang="es-PR" altLang="es-ES_tradnl" dirty="0"/>
              <a:t> </a:t>
            </a:r>
            <a:r>
              <a:rPr lang="es-PR" altLang="es-ES_tradnl" dirty="0" err="1"/>
              <a:t>trainer</a:t>
            </a:r>
            <a:r>
              <a:rPr lang="es-PR" altLang="es-ES_tradnl" dirty="0"/>
              <a:t> </a:t>
            </a:r>
            <a:r>
              <a:rPr lang="es-PR" altLang="es-ES_tradnl" dirty="0" err="1"/>
              <a:t>should</a:t>
            </a:r>
            <a:r>
              <a:rPr lang="es-PR" altLang="es-ES_tradnl" dirty="0"/>
              <a:t> </a:t>
            </a:r>
            <a:r>
              <a:rPr lang="es-PR" altLang="es-ES_tradnl" dirty="0" err="1"/>
              <a:t>solicit</a:t>
            </a:r>
            <a:r>
              <a:rPr lang="es-PR" altLang="es-ES_tradnl" dirty="0"/>
              <a:t> </a:t>
            </a:r>
            <a:r>
              <a:rPr lang="es-PR" altLang="es-ES_tradnl" dirty="0" err="1"/>
              <a:t>an</a:t>
            </a:r>
            <a:r>
              <a:rPr lang="es-PR" altLang="es-ES_tradnl" dirty="0"/>
              <a:t> </a:t>
            </a:r>
            <a:r>
              <a:rPr lang="es-PR" altLang="es-ES_tradnl" dirty="0" err="1"/>
              <a:t>example</a:t>
            </a:r>
            <a:r>
              <a:rPr lang="es-PR" altLang="es-ES_tradnl" dirty="0"/>
              <a:t> </a:t>
            </a:r>
            <a:r>
              <a:rPr lang="es-PR" altLang="es-ES_tradnl" dirty="0" err="1"/>
              <a:t>of</a:t>
            </a:r>
            <a:r>
              <a:rPr lang="es-PR" altLang="es-ES_tradnl" dirty="0"/>
              <a:t> </a:t>
            </a:r>
            <a:r>
              <a:rPr lang="es-PR" altLang="es-ES_tradnl" dirty="0" err="1"/>
              <a:t>factors</a:t>
            </a:r>
            <a:r>
              <a:rPr lang="es-PR" altLang="es-ES_tradnl" dirty="0"/>
              <a:t> </a:t>
            </a:r>
            <a:r>
              <a:rPr lang="es-PR" altLang="es-ES_tradnl" dirty="0" err="1"/>
              <a:t>from</a:t>
            </a:r>
            <a:r>
              <a:rPr lang="es-PR" altLang="es-ES_tradnl" dirty="0"/>
              <a:t> </a:t>
            </a:r>
            <a:r>
              <a:rPr lang="es-PR" altLang="es-ES_tradnl" dirty="0" err="1"/>
              <a:t>each</a:t>
            </a:r>
            <a:r>
              <a:rPr lang="es-PR" altLang="es-ES_tradnl" dirty="0"/>
              <a:t> </a:t>
            </a:r>
            <a:r>
              <a:rPr lang="es-PR" altLang="es-ES_tradnl" dirty="0" err="1"/>
              <a:t>area</a:t>
            </a:r>
            <a:r>
              <a:rPr lang="es-PR" altLang="es-ES_tradnl" dirty="0"/>
              <a:t>.  </a:t>
            </a:r>
            <a:r>
              <a:rPr lang="es-PR" altLang="es-ES_tradnl" dirty="0" err="1"/>
              <a:t>Then</a:t>
            </a:r>
            <a:r>
              <a:rPr lang="es-PR" altLang="es-ES_tradnl" dirty="0"/>
              <a:t>, s/he </a:t>
            </a:r>
            <a:r>
              <a:rPr lang="es-PR" altLang="es-ES_tradnl" dirty="0" err="1"/>
              <a:t>should</a:t>
            </a:r>
            <a:r>
              <a:rPr lang="es-PR" altLang="es-ES_tradnl" dirty="0"/>
              <a:t> break </a:t>
            </a:r>
            <a:r>
              <a:rPr lang="es-PR" altLang="es-ES_tradnl" dirty="0" err="1"/>
              <a:t>the</a:t>
            </a:r>
            <a:r>
              <a:rPr lang="es-PR" altLang="es-ES_tradnl" dirty="0"/>
              <a:t> </a:t>
            </a:r>
            <a:r>
              <a:rPr lang="es-PR" altLang="es-ES_tradnl" dirty="0" err="1"/>
              <a:t>participants</a:t>
            </a:r>
            <a:r>
              <a:rPr lang="es-PR" altLang="es-ES_tradnl" dirty="0"/>
              <a:t> </a:t>
            </a:r>
            <a:r>
              <a:rPr lang="es-PR" altLang="es-ES_tradnl" dirty="0" err="1"/>
              <a:t>into</a:t>
            </a:r>
            <a:r>
              <a:rPr lang="es-PR" altLang="es-ES_tradnl" dirty="0"/>
              <a:t> </a:t>
            </a:r>
            <a:r>
              <a:rPr lang="es-PR" altLang="es-ES_tradnl" dirty="0" err="1"/>
              <a:t>groups</a:t>
            </a:r>
            <a:r>
              <a:rPr lang="es-PR" altLang="es-ES_tradnl" dirty="0"/>
              <a:t> </a:t>
            </a:r>
            <a:r>
              <a:rPr lang="es-PR" altLang="es-ES_tradnl" dirty="0" err="1"/>
              <a:t>to</a:t>
            </a:r>
            <a:r>
              <a:rPr lang="es-PR" altLang="es-ES_tradnl" dirty="0"/>
              <a:t> </a:t>
            </a:r>
            <a:r>
              <a:rPr lang="es-PR" altLang="es-ES_tradnl" dirty="0" err="1"/>
              <a:t>brainstorm</a:t>
            </a:r>
            <a:r>
              <a:rPr lang="es-PR" altLang="es-ES_tradnl" dirty="0"/>
              <a:t> </a:t>
            </a:r>
            <a:r>
              <a:rPr lang="es-PR" altLang="es-ES_tradnl" dirty="0" err="1"/>
              <a:t>reasons</a:t>
            </a:r>
            <a:r>
              <a:rPr lang="es-PR" altLang="es-ES_tradnl" dirty="0"/>
              <a:t> </a:t>
            </a:r>
            <a:r>
              <a:rPr lang="es-PR" altLang="es-ES_tradnl" dirty="0" err="1"/>
              <a:t>why</a:t>
            </a:r>
            <a:r>
              <a:rPr lang="es-PR" altLang="es-ES_tradnl" dirty="0"/>
              <a:t> </a:t>
            </a:r>
            <a:r>
              <a:rPr lang="es-PR" altLang="es-ES_tradnl" dirty="0" err="1"/>
              <a:t>young</a:t>
            </a:r>
            <a:r>
              <a:rPr lang="es-PR" altLang="es-ES_tradnl" dirty="0"/>
              <a:t> </a:t>
            </a:r>
            <a:r>
              <a:rPr lang="es-PR" altLang="es-ES_tradnl" dirty="0" err="1"/>
              <a:t>people</a:t>
            </a:r>
            <a:r>
              <a:rPr lang="es-PR" altLang="es-ES_tradnl" dirty="0"/>
              <a:t> </a:t>
            </a:r>
            <a:r>
              <a:rPr lang="es-PR" altLang="es-ES_tradnl" dirty="0" err="1"/>
              <a:t>will</a:t>
            </a:r>
            <a:r>
              <a:rPr lang="es-PR" altLang="es-ES_tradnl" dirty="0"/>
              <a:t> use </a:t>
            </a:r>
            <a:r>
              <a:rPr lang="es-PR" altLang="es-ES_tradnl" dirty="0" err="1"/>
              <a:t>drugs</a:t>
            </a:r>
            <a:r>
              <a:rPr lang="es-PR" altLang="es-ES_tradnl" dirty="0"/>
              <a:t> – bio, </a:t>
            </a:r>
            <a:r>
              <a:rPr lang="es-PR" altLang="es-ES_tradnl" dirty="0" err="1"/>
              <a:t>psycho</a:t>
            </a:r>
            <a:r>
              <a:rPr lang="es-PR" altLang="es-ES_tradnl" dirty="0"/>
              <a:t>, and social.  </a:t>
            </a:r>
            <a:r>
              <a:rPr lang="es-PR" altLang="es-ES_tradnl" dirty="0" err="1"/>
              <a:t>Each</a:t>
            </a:r>
            <a:r>
              <a:rPr lang="es-PR" altLang="es-ES_tradnl" dirty="0"/>
              <a:t> </a:t>
            </a:r>
            <a:r>
              <a:rPr lang="es-PR" altLang="es-ES_tradnl" dirty="0" err="1"/>
              <a:t>group</a:t>
            </a:r>
            <a:r>
              <a:rPr lang="es-PR" altLang="es-ES_tradnl" dirty="0"/>
              <a:t> </a:t>
            </a:r>
            <a:r>
              <a:rPr lang="es-PR" altLang="es-ES_tradnl" dirty="0" err="1"/>
              <a:t>should</a:t>
            </a:r>
            <a:r>
              <a:rPr lang="es-PR" altLang="es-ES_tradnl" dirty="0"/>
              <a:t> </a:t>
            </a:r>
            <a:r>
              <a:rPr lang="es-PR" altLang="es-ES_tradnl" dirty="0" err="1"/>
              <a:t>focus</a:t>
            </a:r>
            <a:r>
              <a:rPr lang="es-PR" altLang="es-ES_tradnl" dirty="0"/>
              <a:t> </a:t>
            </a:r>
            <a:r>
              <a:rPr lang="es-PR" altLang="es-ES_tradnl" dirty="0" err="1"/>
              <a:t>on</a:t>
            </a:r>
            <a:r>
              <a:rPr lang="es-PR" altLang="es-ES_tradnl" dirty="0"/>
              <a:t> </a:t>
            </a:r>
            <a:r>
              <a:rPr lang="es-PR" altLang="es-ES_tradnl" dirty="0" err="1"/>
              <a:t>one</a:t>
            </a:r>
            <a:r>
              <a:rPr lang="es-PR" altLang="es-ES_tradnl" dirty="0"/>
              <a:t> </a:t>
            </a:r>
            <a:r>
              <a:rPr lang="es-PR" altLang="es-ES_tradnl" dirty="0" err="1"/>
              <a:t>area</a:t>
            </a:r>
            <a:r>
              <a:rPr lang="es-PR" altLang="es-ES_tradnl" dirty="0"/>
              <a:t>, and </a:t>
            </a:r>
            <a:r>
              <a:rPr lang="es-PR" altLang="es-ES_tradnl" dirty="0" err="1"/>
              <a:t>work</a:t>
            </a:r>
            <a:r>
              <a:rPr lang="es-PR" altLang="es-ES_tradnl" dirty="0"/>
              <a:t> </a:t>
            </a:r>
            <a:r>
              <a:rPr lang="es-PR" altLang="es-ES_tradnl" dirty="0" err="1"/>
              <a:t>for</a:t>
            </a:r>
            <a:r>
              <a:rPr lang="es-PR" altLang="es-ES_tradnl" dirty="0"/>
              <a:t> </a:t>
            </a:r>
            <a:r>
              <a:rPr lang="es-PR" altLang="es-ES_tradnl" dirty="0" err="1"/>
              <a:t>approximately</a:t>
            </a:r>
            <a:r>
              <a:rPr lang="es-PR" altLang="es-ES_tradnl" dirty="0"/>
              <a:t> 10 – 15 minutes </a:t>
            </a:r>
            <a:r>
              <a:rPr lang="es-PR" altLang="es-ES_tradnl" dirty="0" err="1"/>
              <a:t>to</a:t>
            </a:r>
            <a:r>
              <a:rPr lang="es-PR" altLang="es-ES_tradnl" dirty="0"/>
              <a:t> </a:t>
            </a:r>
            <a:r>
              <a:rPr lang="es-PR" altLang="es-ES_tradnl" dirty="0" err="1"/>
              <a:t>identify</a:t>
            </a:r>
            <a:r>
              <a:rPr lang="es-PR" altLang="es-ES_tradnl" dirty="0"/>
              <a:t> </a:t>
            </a:r>
            <a:r>
              <a:rPr lang="es-PR" altLang="es-ES_tradnl" dirty="0" err="1"/>
              <a:t>all</a:t>
            </a:r>
            <a:r>
              <a:rPr lang="es-PR" altLang="es-ES_tradnl" dirty="0"/>
              <a:t> </a:t>
            </a:r>
            <a:r>
              <a:rPr lang="es-PR" altLang="es-ES_tradnl" dirty="0" err="1"/>
              <a:t>of</a:t>
            </a:r>
            <a:r>
              <a:rPr lang="es-PR" altLang="es-ES_tradnl" dirty="0"/>
              <a:t> </a:t>
            </a:r>
            <a:r>
              <a:rPr lang="es-PR" altLang="es-ES_tradnl" dirty="0" err="1"/>
              <a:t>the</a:t>
            </a:r>
            <a:r>
              <a:rPr lang="es-PR" altLang="es-ES_tradnl" dirty="0"/>
              <a:t> </a:t>
            </a:r>
            <a:r>
              <a:rPr lang="es-PR" altLang="es-ES_tradnl" dirty="0" err="1"/>
              <a:t>factors</a:t>
            </a:r>
            <a:r>
              <a:rPr lang="es-PR" altLang="es-ES_tradnl" dirty="0"/>
              <a:t> </a:t>
            </a:r>
            <a:r>
              <a:rPr lang="es-PR" altLang="es-ES_tradnl" dirty="0" err="1"/>
              <a:t>that</a:t>
            </a:r>
            <a:r>
              <a:rPr lang="es-PR" altLang="es-ES_tradnl" dirty="0"/>
              <a:t> </a:t>
            </a:r>
            <a:r>
              <a:rPr lang="es-PR" altLang="es-ES_tradnl" dirty="0" err="1"/>
              <a:t>address</a:t>
            </a:r>
            <a:r>
              <a:rPr lang="es-PR" altLang="es-ES_tradnl" dirty="0"/>
              <a:t> </a:t>
            </a:r>
            <a:r>
              <a:rPr lang="es-PR" altLang="es-ES_tradnl" dirty="0" err="1"/>
              <a:t>their</a:t>
            </a:r>
            <a:r>
              <a:rPr lang="es-PR" altLang="es-ES_tradnl" dirty="0"/>
              <a:t> particular </a:t>
            </a:r>
            <a:r>
              <a:rPr lang="es-PR" altLang="es-ES_tradnl" dirty="0" err="1"/>
              <a:t>aspect</a:t>
            </a:r>
            <a:r>
              <a:rPr lang="es-PR" altLang="es-ES_tradnl" dirty="0"/>
              <a:t> </a:t>
            </a:r>
            <a:r>
              <a:rPr lang="es-PR" altLang="es-ES_tradnl" dirty="0" err="1"/>
              <a:t>of</a:t>
            </a:r>
            <a:r>
              <a:rPr lang="es-PR" altLang="es-ES_tradnl" dirty="0"/>
              <a:t> </a:t>
            </a:r>
            <a:r>
              <a:rPr lang="es-PR" altLang="es-ES_tradnl" dirty="0" err="1"/>
              <a:t>the</a:t>
            </a:r>
            <a:r>
              <a:rPr lang="es-PR" altLang="es-ES_tradnl" dirty="0"/>
              <a:t> </a:t>
            </a:r>
            <a:r>
              <a:rPr lang="es-PR" altLang="es-ES_tradnl" dirty="0" err="1"/>
              <a:t>model</a:t>
            </a:r>
            <a:r>
              <a:rPr lang="es-PR" altLang="es-ES_tradnl" dirty="0"/>
              <a:t>, </a:t>
            </a:r>
            <a:r>
              <a:rPr lang="es-PR" altLang="es-ES_tradnl" dirty="0" err="1"/>
              <a:t>including</a:t>
            </a:r>
            <a:r>
              <a:rPr lang="es-PR" altLang="es-ES_tradnl" dirty="0"/>
              <a:t> </a:t>
            </a:r>
            <a:r>
              <a:rPr lang="es-PR" altLang="es-ES_tradnl" dirty="0" err="1"/>
              <a:t>those</a:t>
            </a:r>
            <a:r>
              <a:rPr lang="es-PR" altLang="es-ES_tradnl" dirty="0"/>
              <a:t> </a:t>
            </a:r>
            <a:r>
              <a:rPr lang="es-PR" altLang="es-ES_tradnl" dirty="0" err="1"/>
              <a:t>factors</a:t>
            </a:r>
            <a:r>
              <a:rPr lang="es-PR" altLang="es-ES_tradnl" dirty="0"/>
              <a:t> </a:t>
            </a:r>
            <a:r>
              <a:rPr lang="es-PR" altLang="es-ES_tradnl" dirty="0" err="1"/>
              <a:t>which</a:t>
            </a:r>
            <a:r>
              <a:rPr lang="es-PR" altLang="es-ES_tradnl" dirty="0"/>
              <a:t> </a:t>
            </a:r>
            <a:r>
              <a:rPr lang="es-PR" altLang="es-ES_tradnl" dirty="0" err="1"/>
              <a:t>impact</a:t>
            </a:r>
            <a:r>
              <a:rPr lang="es-PR" altLang="es-ES_tradnl" dirty="0"/>
              <a:t> </a:t>
            </a:r>
            <a:r>
              <a:rPr lang="es-PR" altLang="es-ES_tradnl" dirty="0" err="1"/>
              <a:t>on</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and </a:t>
            </a:r>
            <a:r>
              <a:rPr lang="es-PR" altLang="es-ES_tradnl" dirty="0" err="1"/>
              <a:t>recovery</a:t>
            </a:r>
            <a:r>
              <a:rPr lang="es-PR" altLang="es-ES_tradnl" dirty="0"/>
              <a:t>.</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dirty="0"/>
              <a:t>After </a:t>
            </a:r>
            <a:r>
              <a:rPr lang="es-PR" altLang="es-ES_tradnl" dirty="0" err="1"/>
              <a:t>each</a:t>
            </a:r>
            <a:r>
              <a:rPr lang="es-PR" altLang="es-ES_tradnl" dirty="0"/>
              <a:t> </a:t>
            </a:r>
            <a:r>
              <a:rPr lang="es-PR" altLang="es-ES_tradnl" dirty="0" err="1"/>
              <a:t>group</a:t>
            </a:r>
            <a:r>
              <a:rPr lang="es-PR" altLang="es-ES_tradnl" dirty="0"/>
              <a:t> has </a:t>
            </a:r>
            <a:r>
              <a:rPr lang="es-PR" altLang="es-ES_tradnl" dirty="0" err="1"/>
              <a:t>completed</a:t>
            </a:r>
            <a:r>
              <a:rPr lang="es-PR" altLang="es-ES_tradnl" dirty="0"/>
              <a:t> </a:t>
            </a:r>
            <a:r>
              <a:rPr lang="es-PR" altLang="es-ES_tradnl" dirty="0" err="1"/>
              <a:t>working</a:t>
            </a:r>
            <a:r>
              <a:rPr lang="es-PR" altLang="es-ES_tradnl" dirty="0"/>
              <a:t>, </a:t>
            </a:r>
            <a:r>
              <a:rPr lang="es-PR" altLang="es-ES_tradnl" dirty="0" err="1"/>
              <a:t>they</a:t>
            </a:r>
            <a:r>
              <a:rPr lang="es-PR" altLang="es-ES_tradnl" dirty="0"/>
              <a:t> </a:t>
            </a:r>
            <a:r>
              <a:rPr lang="es-PR" altLang="es-ES_tradnl" dirty="0" err="1"/>
              <a:t>should</a:t>
            </a:r>
            <a:r>
              <a:rPr lang="es-PR" altLang="es-ES_tradnl" dirty="0"/>
              <a:t> </a:t>
            </a:r>
            <a:r>
              <a:rPr lang="es-PR" altLang="es-ES_tradnl" dirty="0" err="1"/>
              <a:t>choose</a:t>
            </a:r>
            <a:r>
              <a:rPr lang="es-PR" altLang="es-ES_tradnl" dirty="0"/>
              <a:t> a </a:t>
            </a:r>
            <a:r>
              <a:rPr lang="es-PR" altLang="es-ES_tradnl" dirty="0" err="1"/>
              <a:t>member</a:t>
            </a:r>
            <a:r>
              <a:rPr lang="es-PR" altLang="es-ES_tradnl" dirty="0"/>
              <a:t> </a:t>
            </a:r>
            <a:r>
              <a:rPr lang="es-PR" altLang="es-ES_tradnl" dirty="0" err="1"/>
              <a:t>of</a:t>
            </a:r>
            <a:r>
              <a:rPr lang="es-PR" altLang="es-ES_tradnl" dirty="0"/>
              <a:t> </a:t>
            </a:r>
            <a:r>
              <a:rPr lang="es-PR" altLang="es-ES_tradnl" dirty="0" err="1"/>
              <a:t>their</a:t>
            </a:r>
            <a:r>
              <a:rPr lang="es-PR" altLang="es-ES_tradnl" dirty="0"/>
              <a:t> </a:t>
            </a:r>
            <a:r>
              <a:rPr lang="es-PR" altLang="es-ES_tradnl" dirty="0" err="1"/>
              <a:t>group</a:t>
            </a:r>
            <a:r>
              <a:rPr lang="es-PR" altLang="es-ES_tradnl" dirty="0"/>
              <a:t> </a:t>
            </a:r>
            <a:r>
              <a:rPr lang="es-PR" altLang="es-ES_tradnl" dirty="0" err="1"/>
              <a:t>to</a:t>
            </a:r>
            <a:r>
              <a:rPr lang="es-PR" altLang="es-ES_tradnl" dirty="0"/>
              <a:t> </a:t>
            </a:r>
            <a:r>
              <a:rPr lang="es-PR" altLang="es-ES_tradnl" dirty="0" err="1"/>
              <a:t>present</a:t>
            </a:r>
            <a:r>
              <a:rPr lang="es-PR" altLang="es-ES_tradnl" dirty="0"/>
              <a:t> and </a:t>
            </a:r>
            <a:r>
              <a:rPr lang="es-PR" altLang="es-ES_tradnl" dirty="0" err="1"/>
              <a:t>explain</a:t>
            </a:r>
            <a:r>
              <a:rPr lang="es-PR" altLang="es-ES_tradnl" dirty="0"/>
              <a:t> </a:t>
            </a:r>
            <a:r>
              <a:rPr lang="es-PR" altLang="es-ES_tradnl" dirty="0" err="1"/>
              <a:t>what</a:t>
            </a:r>
            <a:r>
              <a:rPr lang="es-PR" altLang="es-ES_tradnl" dirty="0"/>
              <a:t> </a:t>
            </a:r>
            <a:r>
              <a:rPr lang="es-PR" altLang="es-ES_tradnl" dirty="0" err="1"/>
              <a:t>they</a:t>
            </a:r>
            <a:r>
              <a:rPr lang="es-PR" altLang="es-ES_tradnl" dirty="0"/>
              <a:t> </a:t>
            </a:r>
            <a:r>
              <a:rPr lang="es-PR" altLang="es-ES_tradnl" dirty="0" err="1"/>
              <a:t>brainstormed</a:t>
            </a:r>
            <a:r>
              <a:rPr lang="es-PR" altLang="es-ES_tradnl" dirty="0"/>
              <a:t>, and </a:t>
            </a:r>
            <a:r>
              <a:rPr lang="es-PR" altLang="es-ES_tradnl" dirty="0" err="1"/>
              <a:t>which</a:t>
            </a:r>
            <a:r>
              <a:rPr lang="es-PR" altLang="es-ES_tradnl" dirty="0"/>
              <a:t> </a:t>
            </a:r>
            <a:r>
              <a:rPr lang="es-PR" altLang="es-ES_tradnl" dirty="0" err="1"/>
              <a:t>have</a:t>
            </a:r>
            <a:r>
              <a:rPr lang="es-PR" altLang="es-ES_tradnl" dirty="0"/>
              <a:t> </a:t>
            </a:r>
            <a:r>
              <a:rPr lang="es-PR" altLang="es-ES_tradnl" dirty="0" err="1"/>
              <a:t>to</a:t>
            </a:r>
            <a:r>
              <a:rPr lang="es-PR" altLang="es-ES_tradnl" dirty="0"/>
              <a:t> do </a:t>
            </a:r>
            <a:r>
              <a:rPr lang="es-PR" altLang="es-ES_tradnl" dirty="0" err="1"/>
              <a:t>with</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t>
            </a:r>
            <a:r>
              <a:rPr lang="es-PR" altLang="es-ES_tradnl" dirty="0" err="1"/>
              <a:t>or</a:t>
            </a:r>
            <a:r>
              <a:rPr lang="es-PR" altLang="es-ES_tradnl" dirty="0"/>
              <a:t> </a:t>
            </a:r>
            <a:r>
              <a:rPr lang="es-PR" altLang="es-ES_tradnl" dirty="0" err="1"/>
              <a:t>recovery</a:t>
            </a:r>
            <a:r>
              <a:rPr lang="es-PR" altLang="es-ES_tradnl" dirty="0"/>
              <a:t>.  After </a:t>
            </a:r>
            <a:r>
              <a:rPr lang="es-PR" altLang="es-ES_tradnl" dirty="0" err="1"/>
              <a:t>they</a:t>
            </a:r>
            <a:r>
              <a:rPr lang="es-PR" altLang="es-ES_tradnl" dirty="0"/>
              <a:t> </a:t>
            </a:r>
            <a:r>
              <a:rPr lang="es-PR" altLang="es-ES_tradnl" dirty="0" err="1"/>
              <a:t>have</a:t>
            </a:r>
            <a:r>
              <a:rPr lang="es-PR" altLang="es-ES_tradnl" dirty="0"/>
              <a:t> </a:t>
            </a:r>
            <a:r>
              <a:rPr lang="es-PR" altLang="es-ES_tradnl" dirty="0" err="1"/>
              <a:t>presented</a:t>
            </a:r>
            <a:r>
              <a:rPr lang="es-PR" altLang="es-ES_tradnl" dirty="0"/>
              <a:t>, </a:t>
            </a:r>
            <a:r>
              <a:rPr lang="es-PR" altLang="es-ES_tradnl" dirty="0" err="1"/>
              <a:t>the</a:t>
            </a:r>
            <a:r>
              <a:rPr lang="es-PR" altLang="es-ES_tradnl" dirty="0"/>
              <a:t> </a:t>
            </a:r>
            <a:r>
              <a:rPr lang="es-PR" altLang="es-ES_tradnl" dirty="0" err="1"/>
              <a:t>trainer</a:t>
            </a:r>
            <a:r>
              <a:rPr lang="es-PR" altLang="es-ES_tradnl" dirty="0"/>
              <a:t> </a:t>
            </a:r>
            <a:r>
              <a:rPr lang="es-PR" altLang="es-ES_tradnl" dirty="0" err="1"/>
              <a:t>should</a:t>
            </a:r>
            <a:r>
              <a:rPr lang="es-PR" altLang="es-ES_tradnl" dirty="0"/>
              <a:t> </a:t>
            </a:r>
            <a:r>
              <a:rPr lang="es-PR" altLang="es-ES_tradnl" dirty="0" err="1"/>
              <a:t>validate</a:t>
            </a:r>
            <a:r>
              <a:rPr lang="es-PR" altLang="es-ES_tradnl" dirty="0"/>
              <a:t> </a:t>
            </a:r>
            <a:r>
              <a:rPr lang="es-PR" altLang="es-ES_tradnl" dirty="0" err="1"/>
              <a:t>each</a:t>
            </a:r>
            <a:r>
              <a:rPr lang="es-PR" altLang="es-ES_tradnl" dirty="0"/>
              <a:t> </a:t>
            </a:r>
            <a:r>
              <a:rPr lang="es-PR" altLang="es-ES_tradnl" dirty="0" err="1"/>
              <a:t>group’s</a:t>
            </a:r>
            <a:r>
              <a:rPr lang="es-PR" altLang="es-ES_tradnl" dirty="0"/>
              <a:t> </a:t>
            </a:r>
            <a:r>
              <a:rPr lang="es-PR" altLang="es-ES_tradnl" dirty="0" err="1"/>
              <a:t>findings</a:t>
            </a:r>
            <a:r>
              <a:rPr lang="es-PR" altLang="es-ES_tradnl" dirty="0"/>
              <a:t> and </a:t>
            </a:r>
            <a:r>
              <a:rPr lang="es-PR" altLang="es-ES_tradnl" dirty="0" err="1"/>
              <a:t>pass</a:t>
            </a:r>
            <a:r>
              <a:rPr lang="es-PR" altLang="es-ES_tradnl" dirty="0"/>
              <a:t> </a:t>
            </a:r>
            <a:r>
              <a:rPr lang="es-PR" altLang="es-ES_tradnl" dirty="0" err="1"/>
              <a:t>on</a:t>
            </a:r>
            <a:r>
              <a:rPr lang="es-PR" altLang="es-ES_tradnl" dirty="0"/>
              <a:t> </a:t>
            </a:r>
            <a:r>
              <a:rPr lang="es-PR" altLang="es-ES_tradnl" dirty="0" err="1"/>
              <a:t>to</a:t>
            </a:r>
            <a:r>
              <a:rPr lang="es-PR" altLang="es-ES_tradnl" dirty="0"/>
              <a:t> </a:t>
            </a:r>
            <a:r>
              <a:rPr lang="es-PR" altLang="es-ES_tradnl" dirty="0" err="1"/>
              <a:t>the</a:t>
            </a:r>
            <a:r>
              <a:rPr lang="es-PR" altLang="es-ES_tradnl" dirty="0"/>
              <a:t> </a:t>
            </a:r>
            <a:r>
              <a:rPr lang="es-PR" altLang="es-ES_tradnl" dirty="0" err="1"/>
              <a:t>following</a:t>
            </a:r>
            <a:r>
              <a:rPr lang="es-PR" altLang="es-ES_tradnl" dirty="0"/>
              <a:t> </a:t>
            </a:r>
            <a:r>
              <a:rPr lang="es-PR" altLang="es-ES_tradnl" dirty="0" err="1"/>
              <a:t>slides</a:t>
            </a:r>
            <a:r>
              <a:rPr lang="es-PR" altLang="es-ES_tradnl" dirty="0"/>
              <a:t>.</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3982843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dirty="0"/>
              <a:t>The trainer should review the following set of slides regarding the bio-psychosocial reasons that people initiate and or/continue to use substances, soliciting examples of each reason.  These may include alcoholism in the family, self-medication for physical and/or psychological pain, practical outcomes (increased energy or positive feelings), or learning negative coping mechanisms from family experiences.</a:t>
            </a:r>
          </a:p>
          <a:p>
            <a:pPr>
              <a:lnSpc>
                <a:spcPct val="80000"/>
              </a:lnSpc>
            </a:pPr>
            <a:endParaRPr lang="en-US" altLang="es-ES_tradnl" dirty="0"/>
          </a:p>
          <a:p>
            <a:pPr>
              <a:lnSpc>
                <a:spcPct val="80000"/>
              </a:lnSpc>
            </a:pPr>
            <a:r>
              <a:rPr lang="en-US" altLang="es-ES_tradnl" b="1" dirty="0"/>
              <a:t>Biological</a:t>
            </a:r>
          </a:p>
          <a:p>
            <a:pPr>
              <a:lnSpc>
                <a:spcPct val="80000"/>
              </a:lnSpc>
            </a:pPr>
            <a:r>
              <a:rPr lang="en-US" altLang="es-ES_tradnl" dirty="0"/>
              <a:t>1. Physically dependent</a:t>
            </a:r>
          </a:p>
          <a:p>
            <a:pPr>
              <a:lnSpc>
                <a:spcPct val="80000"/>
              </a:lnSpc>
              <a:buFont typeface="Times New Roman" panose="02020603050405020304" pitchFamily="18" charset="0"/>
              <a:buChar char="2"/>
            </a:pPr>
            <a:r>
              <a:rPr lang="en-US" altLang="es-ES_tradnl" dirty="0"/>
              <a:t>. Genetic predisposition</a:t>
            </a:r>
          </a:p>
          <a:p>
            <a:pPr>
              <a:lnSpc>
                <a:spcPct val="80000"/>
              </a:lnSpc>
              <a:buFont typeface="Times New Roman" panose="02020603050405020304" pitchFamily="18" charset="0"/>
              <a:buChar char="3"/>
            </a:pPr>
            <a:r>
              <a:rPr lang="en-US" altLang="es-ES_tradnl" dirty="0"/>
              <a:t>. Helps: get to sleep, with anxiety, with physical/emotional pain</a:t>
            </a:r>
          </a:p>
          <a:p>
            <a:pPr>
              <a:lnSpc>
                <a:spcPct val="80000"/>
              </a:lnSpc>
              <a:buFont typeface="Times New Roman" panose="02020603050405020304" pitchFamily="18" charset="0"/>
              <a:buChar char="4"/>
            </a:pPr>
            <a:r>
              <a:rPr lang="en-US" altLang="es-ES_tradnl" dirty="0"/>
              <a:t>. Decreases psychiatric symptoms</a:t>
            </a:r>
          </a:p>
          <a:p>
            <a:pPr>
              <a:lnSpc>
                <a:spcPct val="80000"/>
              </a:lnSpc>
              <a:buFont typeface="Times New Roman" panose="02020603050405020304" pitchFamily="18" charset="0"/>
              <a:buChar char="5"/>
            </a:pPr>
            <a:r>
              <a:rPr lang="en-US" altLang="es-ES_tradnl" dirty="0"/>
              <a:t>. Provides energy (i.e. caffeine, cocaine)</a:t>
            </a:r>
          </a:p>
          <a:p>
            <a:pPr>
              <a:lnSpc>
                <a:spcPct val="80000"/>
              </a:lnSpc>
            </a:pPr>
            <a:endParaRPr lang="en-US" altLang="es-ES_tradnl" dirty="0"/>
          </a:p>
          <a:p>
            <a:pPr>
              <a:lnSpc>
                <a:spcPct val="80000"/>
              </a:lnSpc>
            </a:pPr>
            <a:r>
              <a:rPr lang="en-US" altLang="es-ES_tradnl" b="1" dirty="0"/>
              <a:t>Psychological</a:t>
            </a:r>
          </a:p>
          <a:p>
            <a:pPr>
              <a:lnSpc>
                <a:spcPct val="80000"/>
              </a:lnSpc>
            </a:pPr>
            <a:r>
              <a:rPr lang="en-US" altLang="es-ES_tradnl" dirty="0"/>
              <a:t>1. Likes the buzz</a:t>
            </a:r>
          </a:p>
          <a:p>
            <a:pPr>
              <a:lnSpc>
                <a:spcPct val="80000"/>
              </a:lnSpc>
              <a:buFont typeface="Times New Roman" panose="02020603050405020304" pitchFamily="18" charset="0"/>
              <a:buChar char="2"/>
            </a:pPr>
            <a:r>
              <a:rPr lang="en-US" altLang="es-ES_tradnl" dirty="0"/>
              <a:t>. Treats feelings of depression</a:t>
            </a:r>
          </a:p>
          <a:p>
            <a:pPr>
              <a:lnSpc>
                <a:spcPct val="80000"/>
              </a:lnSpc>
              <a:buFont typeface="Times New Roman" panose="02020603050405020304" pitchFamily="18" charset="0"/>
              <a:buChar char="3"/>
            </a:pPr>
            <a:r>
              <a:rPr lang="en-US" altLang="es-ES_tradnl" dirty="0"/>
              <a:t>. Helps with feelings of  inferiority</a:t>
            </a:r>
          </a:p>
          <a:p>
            <a:pPr>
              <a:lnSpc>
                <a:spcPct val="80000"/>
              </a:lnSpc>
              <a:buFont typeface="Times New Roman" panose="02020603050405020304" pitchFamily="18" charset="0"/>
              <a:buChar char="4"/>
            </a:pPr>
            <a:r>
              <a:rPr lang="en-US" altLang="es-ES_tradnl" dirty="0"/>
              <a:t>. Treats anxiety </a:t>
            </a:r>
          </a:p>
          <a:p>
            <a:pPr>
              <a:lnSpc>
                <a:spcPct val="80000"/>
              </a:lnSpc>
              <a:buFont typeface="Times New Roman" panose="02020603050405020304" pitchFamily="18" charset="0"/>
              <a:buChar char="5"/>
            </a:pPr>
            <a:r>
              <a:rPr lang="en-US" altLang="es-ES_tradnl" dirty="0"/>
              <a:t>. Increases confidence/self esteem</a:t>
            </a:r>
          </a:p>
          <a:p>
            <a:pPr>
              <a:lnSpc>
                <a:spcPct val="80000"/>
              </a:lnSpc>
              <a:buFont typeface="Times New Roman" panose="02020603050405020304" pitchFamily="18" charset="0"/>
              <a:buChar char="6"/>
            </a:pPr>
            <a:r>
              <a:rPr lang="en-US" altLang="es-ES_tradnl" dirty="0"/>
              <a:t>. Helps to forget problems</a:t>
            </a:r>
          </a:p>
          <a:p>
            <a:pPr>
              <a:lnSpc>
                <a:spcPct val="80000"/>
              </a:lnSpc>
              <a:buFont typeface="Times New Roman" panose="02020603050405020304" pitchFamily="18" charset="0"/>
              <a:buChar char="7"/>
            </a:pPr>
            <a:r>
              <a:rPr lang="en-US" altLang="es-ES_tradnl" dirty="0"/>
              <a:t>. Learned behavior</a:t>
            </a:r>
          </a:p>
          <a:p>
            <a:endParaRPr lang="en-US" altLang="es-ES_tradnl" dirty="0"/>
          </a:p>
          <a:p>
            <a:r>
              <a:rPr lang="en-US" altLang="es-ES_tradnl" sz="1400" b="1" dirty="0"/>
              <a:t>Social</a:t>
            </a:r>
          </a:p>
          <a:p>
            <a:r>
              <a:rPr lang="en-US" altLang="es-ES_tradnl" dirty="0"/>
              <a:t>1.</a:t>
            </a:r>
            <a:r>
              <a:rPr lang="en-US" altLang="es-ES_tradnl" b="1" dirty="0"/>
              <a:t> </a:t>
            </a:r>
            <a:r>
              <a:rPr lang="en-US" altLang="es-ES_tradnl" dirty="0"/>
              <a:t>Everyone does it</a:t>
            </a:r>
          </a:p>
          <a:p>
            <a:pPr>
              <a:buFont typeface="Times New Roman" panose="02020603050405020304" pitchFamily="18" charset="0"/>
              <a:buNone/>
            </a:pPr>
            <a:r>
              <a:rPr lang="en-US" altLang="es-ES_tradnl" dirty="0"/>
              <a:t>2. Family influence</a:t>
            </a:r>
          </a:p>
          <a:p>
            <a:pPr>
              <a:buFont typeface="Times New Roman" panose="02020603050405020304" pitchFamily="18" charset="0"/>
              <a:buNone/>
            </a:pPr>
            <a:r>
              <a:rPr lang="en-US" altLang="es-ES_tradnl" dirty="0"/>
              <a:t>3. Helps to fit in with peers</a:t>
            </a:r>
          </a:p>
          <a:p>
            <a:pPr>
              <a:buFont typeface="Times New Roman" panose="02020603050405020304" pitchFamily="18" charset="0"/>
              <a:buNone/>
            </a:pPr>
            <a:r>
              <a:rPr lang="en-US" altLang="es-ES_tradnl" dirty="0"/>
              <a:t>4. Way to socialize and meet people</a:t>
            </a:r>
          </a:p>
          <a:p>
            <a:pPr>
              <a:buFont typeface="Times New Roman" panose="02020603050405020304" pitchFamily="18" charset="0"/>
              <a:buNone/>
            </a:pPr>
            <a:r>
              <a:rPr lang="en-US" altLang="es-ES_tradnl" dirty="0"/>
              <a:t>5. Increases self-confidence so can meet others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66816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four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dirty="0"/>
              <a:t>The trainer should continue to review the bio-psychosocial model, now focusing on the problems that result when people use substances, focusing on the biological and psychological problems, and soliciting examples as before.</a:t>
            </a:r>
          </a:p>
          <a:p>
            <a:pPr>
              <a:lnSpc>
                <a:spcPct val="80000"/>
              </a:lnSpc>
            </a:pPr>
            <a:endParaRPr lang="en-US" altLang="es-ES_tradnl" dirty="0"/>
          </a:p>
          <a:p>
            <a:pPr>
              <a:lnSpc>
                <a:spcPct val="80000"/>
              </a:lnSpc>
            </a:pPr>
            <a:r>
              <a:rPr lang="en-US" altLang="es-ES_tradnl" b="1" dirty="0"/>
              <a:t>Biological</a:t>
            </a:r>
          </a:p>
          <a:p>
            <a:pPr>
              <a:lnSpc>
                <a:spcPct val="80000"/>
              </a:lnSpc>
            </a:pPr>
            <a:r>
              <a:rPr lang="en-US" altLang="es-ES_tradnl" dirty="0"/>
              <a:t>1. Death from overdose</a:t>
            </a:r>
          </a:p>
          <a:p>
            <a:pPr>
              <a:lnSpc>
                <a:spcPct val="80000"/>
              </a:lnSpc>
              <a:buFont typeface="Times New Roman" panose="02020603050405020304" pitchFamily="18" charset="0"/>
              <a:buNone/>
            </a:pPr>
            <a:r>
              <a:rPr lang="en-US" altLang="es-ES_tradnl" dirty="0"/>
              <a:t>2. Cancer, heart disease,  strokes. Lung disease/Emphysema, accidents pneumonia, Diabetes, HIV/AIDS, suicide, chronic liver disease</a:t>
            </a:r>
          </a:p>
          <a:p>
            <a:pPr>
              <a:lnSpc>
                <a:spcPct val="80000"/>
              </a:lnSpc>
              <a:buFont typeface="Times New Roman" panose="02020603050405020304" pitchFamily="18" charset="0"/>
              <a:buNone/>
            </a:pPr>
            <a:r>
              <a:rPr lang="en-US" altLang="es-ES_tradnl" dirty="0"/>
              <a:t>3. High Blood Pressure </a:t>
            </a:r>
          </a:p>
          <a:p>
            <a:pPr>
              <a:lnSpc>
                <a:spcPct val="80000"/>
              </a:lnSpc>
              <a:buFont typeface="Times New Roman" panose="02020603050405020304" pitchFamily="18" charset="0"/>
              <a:buNone/>
            </a:pPr>
            <a:r>
              <a:rPr lang="en-US" altLang="es-ES_tradnl" dirty="0"/>
              <a:t>4. Toxic psychosis</a:t>
            </a:r>
          </a:p>
          <a:p>
            <a:pPr>
              <a:lnSpc>
                <a:spcPct val="80000"/>
              </a:lnSpc>
              <a:buFont typeface="Times New Roman" panose="02020603050405020304" pitchFamily="18" charset="0"/>
              <a:buNone/>
            </a:pPr>
            <a:r>
              <a:rPr lang="en-US" altLang="es-ES_tradnl" dirty="0"/>
              <a:t>5. Increased Tolerance</a:t>
            </a:r>
          </a:p>
          <a:p>
            <a:pPr>
              <a:lnSpc>
                <a:spcPct val="80000"/>
              </a:lnSpc>
              <a:buFont typeface="Times New Roman" panose="02020603050405020304" pitchFamily="18" charset="0"/>
              <a:buNone/>
            </a:pPr>
            <a:r>
              <a:rPr lang="en-US" altLang="es-ES_tradnl" dirty="0"/>
              <a:t>6. Withdrawal </a:t>
            </a:r>
          </a:p>
          <a:p>
            <a:pPr>
              <a:lnSpc>
                <a:spcPct val="80000"/>
              </a:lnSpc>
              <a:buFont typeface="Times New Roman" panose="02020603050405020304" pitchFamily="18" charset="0"/>
              <a:buNone/>
            </a:pPr>
            <a:r>
              <a:rPr lang="en-US" altLang="es-ES_tradnl" dirty="0"/>
              <a:t>7. Onset of other disabilities</a:t>
            </a:r>
          </a:p>
          <a:p>
            <a:pPr>
              <a:lnSpc>
                <a:spcPct val="80000"/>
              </a:lnSpc>
            </a:pPr>
            <a:endParaRPr lang="en-US" altLang="es-ES_tradnl" dirty="0"/>
          </a:p>
          <a:p>
            <a:pPr>
              <a:lnSpc>
                <a:spcPct val="80000"/>
              </a:lnSpc>
            </a:pPr>
            <a:r>
              <a:rPr lang="en-US" altLang="es-ES_tradnl" b="1" dirty="0"/>
              <a:t>Psychological</a:t>
            </a:r>
          </a:p>
          <a:p>
            <a:pPr>
              <a:lnSpc>
                <a:spcPct val="80000"/>
              </a:lnSpc>
              <a:buFontTx/>
              <a:buAutoNum type="arabicPeriod"/>
            </a:pPr>
            <a:r>
              <a:rPr lang="en-US" altLang="es-ES_tradnl" dirty="0"/>
              <a:t>Depression</a:t>
            </a:r>
          </a:p>
          <a:p>
            <a:pPr>
              <a:lnSpc>
                <a:spcPct val="80000"/>
              </a:lnSpc>
              <a:buFontTx/>
              <a:buAutoNum type="arabicPeriod"/>
            </a:pPr>
            <a:r>
              <a:rPr lang="en-US" altLang="es-ES_tradnl" dirty="0"/>
              <a:t>Decrease in self esteem/confidence</a:t>
            </a:r>
          </a:p>
          <a:p>
            <a:pPr>
              <a:lnSpc>
                <a:spcPct val="80000"/>
              </a:lnSpc>
              <a:buFontTx/>
              <a:buAutoNum type="arabicPeriod"/>
            </a:pPr>
            <a:r>
              <a:rPr lang="en-US" altLang="es-ES_tradnl" dirty="0"/>
              <a:t>Not learn other ways to deal with stress and rewards</a:t>
            </a:r>
          </a:p>
          <a:p>
            <a:pPr>
              <a:lnSpc>
                <a:spcPct val="80000"/>
              </a:lnSpc>
              <a:buFontTx/>
              <a:buAutoNum type="arabicPeriod"/>
            </a:pPr>
            <a:r>
              <a:rPr lang="en-US" altLang="es-ES_tradnl" dirty="0"/>
              <a:t>Self-hatred</a:t>
            </a:r>
          </a:p>
          <a:p>
            <a:pPr>
              <a:lnSpc>
                <a:spcPct val="80000"/>
              </a:lnSpc>
              <a:buFontTx/>
              <a:buAutoNum type="arabicPeriod"/>
            </a:pPr>
            <a:r>
              <a:rPr lang="en-US" altLang="es-ES_tradnl" dirty="0"/>
              <a:t>Projected self-hatred onto family, friends and counselor</a:t>
            </a:r>
          </a:p>
          <a:p>
            <a:endParaRPr lang="en-US" dirty="0"/>
          </a:p>
          <a:p>
            <a:r>
              <a:rPr lang="en-US" altLang="es-ES_tradnl" sz="1400" b="1" dirty="0"/>
              <a:t>Social</a:t>
            </a:r>
          </a:p>
          <a:p>
            <a:pPr>
              <a:buFontTx/>
              <a:buAutoNum type="arabicPeriod"/>
            </a:pPr>
            <a:r>
              <a:rPr lang="en-US" altLang="es-ES_tradnl" dirty="0"/>
              <a:t>Lose friends</a:t>
            </a:r>
          </a:p>
          <a:p>
            <a:pPr>
              <a:buFont typeface="Times New Roman" panose="02020603050405020304" pitchFamily="18" charset="0"/>
              <a:buAutoNum type="arabicPeriod"/>
            </a:pPr>
            <a:r>
              <a:rPr lang="en-US" altLang="es-ES_tradnl" dirty="0"/>
              <a:t>Isolation</a:t>
            </a:r>
            <a:endParaRPr lang="en-US" altLang="es-ES_tradnl" b="1" dirty="0"/>
          </a:p>
          <a:p>
            <a:pPr>
              <a:buFont typeface="Times New Roman" panose="02020603050405020304" pitchFamily="18" charset="0"/>
              <a:buAutoNum type="arabicPeriod"/>
            </a:pPr>
            <a:r>
              <a:rPr lang="en-US" altLang="es-ES_tradnl" dirty="0"/>
              <a:t>Friends who are users will support continued use</a:t>
            </a:r>
            <a:endParaRPr lang="en-US" altLang="es-ES_tradnl" b="1" dirty="0"/>
          </a:p>
          <a:p>
            <a:pPr>
              <a:buFont typeface="Times New Roman" panose="02020603050405020304" pitchFamily="18" charset="0"/>
              <a:buAutoNum type="arabicPeriod"/>
            </a:pPr>
            <a:r>
              <a:rPr lang="en-US" altLang="es-ES_tradnl" dirty="0"/>
              <a:t>Increased possibility for psychopathology </a:t>
            </a:r>
            <a:endParaRPr lang="en-US" altLang="es-ES_tradnl" b="1" dirty="0"/>
          </a:p>
          <a:p>
            <a:pPr>
              <a:buFont typeface="Times New Roman" panose="02020603050405020304" pitchFamily="18" charset="0"/>
              <a:buAutoNum type="arabicPeriod"/>
            </a:pPr>
            <a:r>
              <a:rPr lang="en-US" altLang="es-ES_tradnl" dirty="0"/>
              <a:t>Impact on family members and friends </a:t>
            </a:r>
            <a:endParaRPr lang="en-US" altLang="es-ES_tradnl" b="1" dirty="0"/>
          </a:p>
          <a:p>
            <a:pPr>
              <a:buFont typeface="Times New Roman" panose="02020603050405020304" pitchFamily="18" charset="0"/>
              <a:buAutoNum type="arabicPeriod"/>
            </a:pPr>
            <a:r>
              <a:rPr lang="en-US" altLang="es-ES_tradnl" dirty="0"/>
              <a:t>Difficulties in school</a:t>
            </a:r>
            <a:endParaRPr lang="en-US" altLang="es-ES_tradnl" b="1" dirty="0"/>
          </a:p>
          <a:p>
            <a:pPr>
              <a:buFont typeface="Times New Roman" panose="02020603050405020304" pitchFamily="18" charset="0"/>
              <a:buAutoNum type="arabicPeriod"/>
            </a:pPr>
            <a:r>
              <a:rPr lang="en-US" altLang="es-ES_tradnl" dirty="0"/>
              <a:t>Incarceration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1576562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explain that they will be examining a number of different cases of young people who are either starting to use substances or beginning to see the problems associated with substance use.  S/he should break the group into smaller groups of 5 – 6 people and distribute one case study to each group.  Case studies can be found in Appendix C: Case Studies.</a:t>
            </a:r>
          </a:p>
          <a:p>
            <a:r>
              <a:rPr lang="en-US" altLang="es-ES_tradnl" dirty="0"/>
              <a:t> </a:t>
            </a:r>
          </a:p>
          <a:p>
            <a:r>
              <a:rPr lang="en-US" altLang="es-ES_tradnl" dirty="0"/>
              <a:t>The groups should work for 15 – 20 minutes to identify the bio-psychosocial factors that are associated with this young person’s substance use.  Someone in each group should take notes and someone should be identified to present back to the larger group.</a:t>
            </a:r>
          </a:p>
          <a:p>
            <a:endParaRPr lang="en-US" altLang="es-ES_tradnl" dirty="0"/>
          </a:p>
          <a:p>
            <a:r>
              <a:rPr lang="en-US" altLang="es-ES_tradnl" dirty="0"/>
              <a:t>After the groups have had time to develop their lists of factors, each group should read their case study aloud to the larger group and present the bio-psychosocial factors they have identified with that particular young person.  The trainer should process the exercise by asking the larger group if they are in agreement, if they identify any factors they feel were missed and thank the presenter from each group.</a:t>
            </a:r>
          </a:p>
          <a:p>
            <a:endParaRPr lang="en-US" altLang="es-ES_tradnl" dirty="0"/>
          </a:p>
          <a:p>
            <a:r>
              <a:rPr lang="en-US" altLang="es-ES_tradnl" dirty="0"/>
              <a:t>The trainer should then take a little time to summarize the exercise and relate it back to the slides that were reviewed prior to the case study.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1021640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introduce how certain drugs affect the brain. </a:t>
            </a:r>
            <a:r>
              <a:rPr lang="en-US" altLang="es-ES_tradnl" dirty="0"/>
              <a:t>The trainer should explain that substance use hijacks the brain’s “wiring.”  This wiring is responsible for everything from low level function, such as major movements, to high level function, such as decision-making and judgment.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 is paramount to discourage substance use until neurobiological development is complete: </a:t>
            </a:r>
            <a:r>
              <a:rPr lang="en-US" dirty="0"/>
              <a:t>research strongly suggest the brain is impacted by early use of substances. Even substances like Alcohol which are legal at age 18 can impact adolescent’s cognitive abilities and decision-making capacity.  Neurological damage has been observed in brain connections (synapses).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Underage drinking can wire the brain for alcoholism: </a:t>
            </a:r>
            <a:r>
              <a:rPr lang="en-US" dirty="0"/>
              <a:t>Research suggest that when adolescents use alcohol, 90% of the time is it by binge drinking. This type of drinking causes major impairment and increases the likelihood of becoming an alcoholic by 40%. Prolonged drinking causes brain inflammation.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Prolonged alcohol use during adolescent can cause irreversible damage: </a:t>
            </a:r>
            <a:r>
              <a:rPr lang="en-US" dirty="0"/>
              <a:t>research suggests that nerve cells in the brain are immature throughout adolescence and past the min-20s. Using Alcohol for a prolonged period of time during a crucial developmental time causes irreversible damage; those who drink more lose more white matter which helps send messages quicker and for longer distances within the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414395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explain that the image represents two teenagers; one a heavy drinker on the right and a nondrinker on the left. They are both working on a memory test. It is evident that areas in the heavy drinker brain are not active, thus performance is lower and the task can be viewed as too difficult. </a:t>
            </a:r>
          </a:p>
          <a:p>
            <a:endParaRPr lang="en-US" dirty="0"/>
          </a:p>
          <a:p>
            <a:r>
              <a:rPr lang="en-US" sz="1200" b="0" i="0" kern="1200" dirty="0">
                <a:solidFill>
                  <a:schemeClr val="tx1"/>
                </a:solidFill>
                <a:effectLst/>
                <a:latin typeface="+mn-lt"/>
                <a:ea typeface="+mn-ea"/>
                <a:cs typeface="+mn-cs"/>
              </a:rPr>
              <a:t>Researchers suggest that in school, heavy drinkers may not be activating those regions of the brain required to remember a lesson.</a:t>
            </a: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1489172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impact of marihuana use on the developing brain. </a:t>
            </a:r>
          </a:p>
          <a:p>
            <a:endParaRPr lang="en-US" dirty="0"/>
          </a:p>
          <a:p>
            <a:r>
              <a:rPr lang="en-US" b="1" dirty="0"/>
              <a:t>Most utilized illicit drug: </a:t>
            </a:r>
            <a:r>
              <a:rPr lang="en-US" dirty="0"/>
              <a:t>Marihuana is quickly becoming more accepted in societies through the legality of it in many contexts. Although this drug has provided evidence of positive effects treating terminal illnesses, pains and seizures, the risks for this drug on the developing brain for regular use are concerning. </a:t>
            </a:r>
          </a:p>
          <a:p>
            <a:endParaRPr lang="en-US" dirty="0"/>
          </a:p>
          <a:p>
            <a:r>
              <a:rPr lang="en-US" b="1" dirty="0"/>
              <a:t>Impairs brain systems: </a:t>
            </a:r>
            <a:r>
              <a:rPr lang="en-US" sz="1200" b="0" i="0" kern="1200" dirty="0">
                <a:solidFill>
                  <a:schemeClr val="tx1"/>
                </a:solidFill>
                <a:effectLst/>
                <a:latin typeface="+mn-lt"/>
                <a:ea typeface="+mn-ea"/>
                <a:cs typeface="+mn-cs"/>
              </a:rPr>
              <a:t>In the short term, marijuana use has been shown to impair functions such as attention, memory, learning and decision-making. Use </a:t>
            </a:r>
            <a:r>
              <a:rPr lang="en-US" dirty="0"/>
              <a:t>of marihuana is linked to impairment of critical systems that help the brain shape and grow, these systems are linked to emotions and response to stress. A study of 46 brains of 14 year old children found enlarged gray matter which contradicts adolescent development by disrupting the synaptic pruning process. </a:t>
            </a:r>
          </a:p>
          <a:p>
            <a:endParaRPr lang="en-US" dirty="0"/>
          </a:p>
          <a:p>
            <a:r>
              <a:rPr lang="en-US" b="1" dirty="0"/>
              <a:t>Poor mental health: </a:t>
            </a:r>
            <a:r>
              <a:rPr lang="en-US" dirty="0"/>
              <a:t>Additionally, marihuana use is linked to learning problems, lower IQ and increased suicidal attempts. Recent genetic studies have found long-term users’ specific genes are affected that place them at higher risk of mental health issues. </a:t>
            </a:r>
          </a:p>
          <a:p>
            <a:endParaRPr lang="en-US" dirty="0"/>
          </a:p>
          <a:p>
            <a:r>
              <a:rPr lang="en-US" b="1" dirty="0"/>
              <a:t>Gateway drug: </a:t>
            </a:r>
            <a:r>
              <a:rPr lang="en-US" dirty="0"/>
              <a:t>there is a 130% likelihood that an adolescent using marihuana regularly will also use opioids.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26</a:t>
            </a:fld>
            <a:endParaRPr lang="en-US"/>
          </a:p>
        </p:txBody>
      </p:sp>
    </p:spTree>
    <p:extLst>
      <p:ext uri="{BB962C8B-B14F-4D97-AF65-F5344CB8AC3E}">
        <p14:creationId xmlns:p14="http://schemas.microsoft.com/office/powerpoint/2010/main" val="84798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by Mena et al, 2013 found that students that were consumers exclusively of marihuana demonstrate coincident abnormal findings of neuroimages and neuropsychological tests in areas of the brain related with learning and also significant differences between consumers with non-consumers </a:t>
            </a:r>
            <a:r>
              <a:rPr lang="en-US"/>
              <a:t>in the neuropsychological </a:t>
            </a:r>
            <a:r>
              <a:rPr lang="en-US" dirty="0"/>
              <a:t>tests.</a:t>
            </a:r>
          </a:p>
        </p:txBody>
      </p:sp>
      <p:sp>
        <p:nvSpPr>
          <p:cNvPr id="4" name="Slide Number Placeholder 3"/>
          <p:cNvSpPr>
            <a:spLocks noGrp="1"/>
          </p:cNvSpPr>
          <p:nvPr>
            <p:ph type="sldNum" sz="quarter" idx="5"/>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215168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3245629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dirty="0"/>
              <a:t>The trainer should review all of the functions of the prefrontal cortex, soliciting examples as to how this function might impact on initiation or continuation of substance use.  For example, the ability to control impulses can impact on both initiation, with the impulse of curiosity or reaction to peer pressure, as well as continuation, with the “reward” reaction that comes from a pleasurable experience under the influence of a substance.</a:t>
            </a:r>
          </a:p>
          <a:p>
            <a:pPr>
              <a:lnSpc>
                <a:spcPct val="80000"/>
              </a:lnSpc>
            </a:pPr>
            <a:endParaRPr lang="en-US" altLang="es-ES_tradnl" dirty="0"/>
          </a:p>
          <a:p>
            <a:pPr>
              <a:lnSpc>
                <a:spcPct val="80000"/>
              </a:lnSpc>
            </a:pPr>
            <a:r>
              <a:rPr lang="en-US" altLang="es-ES_tradnl" u="sng" dirty="0"/>
              <a:t>Functions of Prefrontal Cortex</a:t>
            </a:r>
          </a:p>
          <a:p>
            <a:pPr>
              <a:lnSpc>
                <a:spcPct val="80000"/>
              </a:lnSpc>
              <a:buFontTx/>
              <a:buChar char="•"/>
            </a:pPr>
            <a:r>
              <a:rPr lang="en-US" altLang="es-ES_tradnl" dirty="0"/>
              <a:t>Controlling impulses</a:t>
            </a:r>
          </a:p>
          <a:p>
            <a:pPr>
              <a:lnSpc>
                <a:spcPct val="80000"/>
              </a:lnSpc>
              <a:buFontTx/>
              <a:buChar char="•"/>
            </a:pPr>
            <a:r>
              <a:rPr lang="en-US" altLang="es-ES_tradnl" dirty="0"/>
              <a:t>Inhibiting inappropriate behavior</a:t>
            </a:r>
          </a:p>
          <a:p>
            <a:pPr>
              <a:lnSpc>
                <a:spcPct val="80000"/>
              </a:lnSpc>
              <a:buFontTx/>
              <a:buChar char="•"/>
            </a:pPr>
            <a:r>
              <a:rPr lang="en-US" altLang="es-ES_tradnl" dirty="0"/>
              <a:t>Initiating appropriate behavior</a:t>
            </a:r>
          </a:p>
          <a:p>
            <a:pPr>
              <a:lnSpc>
                <a:spcPct val="80000"/>
              </a:lnSpc>
              <a:buFontTx/>
              <a:buChar char="•"/>
            </a:pPr>
            <a:r>
              <a:rPr lang="en-US" altLang="es-ES_tradnl" dirty="0"/>
              <a:t>Stopping an activity on completion</a:t>
            </a:r>
          </a:p>
          <a:p>
            <a:pPr>
              <a:lnSpc>
                <a:spcPct val="80000"/>
              </a:lnSpc>
              <a:buFontTx/>
              <a:buChar char="•"/>
            </a:pPr>
            <a:r>
              <a:rPr lang="en-US" altLang="es-ES_tradnl" dirty="0"/>
              <a:t>Shifting/Adjusting behavior when situation changes</a:t>
            </a:r>
          </a:p>
          <a:p>
            <a:pPr>
              <a:lnSpc>
                <a:spcPct val="80000"/>
              </a:lnSpc>
              <a:buFontTx/>
              <a:buChar char="•"/>
            </a:pPr>
            <a:r>
              <a:rPr lang="en-US" altLang="es-ES_tradnl" dirty="0"/>
              <a:t>Providing a temporary workspace for working memory</a:t>
            </a:r>
          </a:p>
          <a:p>
            <a:pPr>
              <a:lnSpc>
                <a:spcPct val="80000"/>
              </a:lnSpc>
              <a:buFontTx/>
              <a:buChar char="•"/>
            </a:pPr>
            <a:r>
              <a:rPr lang="en-US" altLang="es-ES_tradnl" dirty="0"/>
              <a:t>Organizing things</a:t>
            </a:r>
          </a:p>
          <a:p>
            <a:pPr>
              <a:lnSpc>
                <a:spcPct val="80000"/>
              </a:lnSpc>
              <a:buFontTx/>
              <a:buChar char="•"/>
            </a:pPr>
            <a:r>
              <a:rPr lang="en-US" altLang="es-ES_tradnl" dirty="0"/>
              <a:t>Planning behavior</a:t>
            </a:r>
          </a:p>
          <a:p>
            <a:pPr>
              <a:lnSpc>
                <a:spcPct val="80000"/>
              </a:lnSpc>
              <a:buFontTx/>
              <a:buChar char="•"/>
            </a:pPr>
            <a:r>
              <a:rPr lang="en-US" altLang="es-ES_tradnl" dirty="0"/>
              <a:t>Setting priorities among tasks and goals</a:t>
            </a:r>
          </a:p>
          <a:p>
            <a:pPr>
              <a:lnSpc>
                <a:spcPct val="80000"/>
              </a:lnSpc>
              <a:buFontTx/>
              <a:buChar char="•"/>
            </a:pPr>
            <a:r>
              <a:rPr lang="en-US" altLang="es-ES_tradnl" dirty="0"/>
              <a:t>Making decisions</a:t>
            </a:r>
          </a:p>
          <a:p>
            <a:pPr>
              <a:lnSpc>
                <a:spcPct val="80000"/>
              </a:lnSpc>
              <a:buFontTx/>
              <a:buChar char="•"/>
            </a:pPr>
            <a:r>
              <a:rPr lang="en-US" altLang="es-ES_tradnl" dirty="0"/>
              <a:t>Empathy</a:t>
            </a:r>
          </a:p>
          <a:p>
            <a:pPr>
              <a:lnSpc>
                <a:spcPct val="80000"/>
              </a:lnSpc>
              <a:buFontTx/>
              <a:buChar char="•"/>
            </a:pPr>
            <a:r>
              <a:rPr lang="en-US" altLang="es-ES_tradnl" dirty="0"/>
              <a:t>Sensitivity to feedback (reward and punishment)</a:t>
            </a:r>
          </a:p>
          <a:p>
            <a:pPr>
              <a:lnSpc>
                <a:spcPct val="80000"/>
              </a:lnSpc>
              <a:buFontTx/>
              <a:buChar char="•"/>
            </a:pPr>
            <a:r>
              <a:rPr lang="en-US" altLang="es-ES_tradnl" dirty="0"/>
              <a:t>Insight</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777492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next section’s topic. The goal of this section is to learn about developmental factors that are necessary for youth wellbeing and providing the audience with tools to conceptualize an adolescents’ protective factors. </a:t>
            </a:r>
          </a:p>
        </p:txBody>
      </p:sp>
      <p:sp>
        <p:nvSpPr>
          <p:cNvPr id="4" name="Slide Number Placeholder 3"/>
          <p:cNvSpPr>
            <a:spLocks noGrp="1"/>
          </p:cNvSpPr>
          <p:nvPr>
            <p:ph type="sldNum" sz="quarter" idx="5"/>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2629533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research has been conducted regarding the life skills areas that adolescents must have in order to succeed in difficult environments.  As with resiliency theory, this model looks at why some young people are doing well, despite their circumstances that would put them at risk.  The Search Institute, a research organization on youth development, has identified 40 characteristics, or assets, which support positive youth development, and strengthen adolescent’s ability to grow into healthy adults with the necessary skills to succeed.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latin typeface="Arial Narrow" panose="020B0606020202030204" pitchFamily="34" charset="0"/>
                <a:ea typeface="Arial Narrow" panose="020B0606020202030204" pitchFamily="34" charset="0"/>
                <a:cs typeface="Arial Narrow" panose="020B0606020202030204" pitchFamily="34" charset="0"/>
                <a:hlinkClick r:id="rId3"/>
              </a:rPr>
              <a:t>The Developmental Assets</a:t>
            </a:r>
            <a:r>
              <a:rPr lang="en-US" altLang="es-ES_tradnl" baseline="30000" dirty="0">
                <a:latin typeface="Arial Narrow" panose="020B0606020202030204" pitchFamily="34" charset="0"/>
                <a:ea typeface="Arial Narrow" panose="020B0606020202030204" pitchFamily="34" charset="0"/>
                <a:cs typeface="Arial Narrow" panose="020B0606020202030204" pitchFamily="34" charset="0"/>
                <a:hlinkClick r:id="rId3"/>
              </a:rPr>
              <a:t>®</a:t>
            </a:r>
            <a:r>
              <a:rPr lang="en-US" altLang="es-ES_tradnl" dirty="0">
                <a:latin typeface="Arial Narrow" panose="020B0606020202030204" pitchFamily="34" charset="0"/>
                <a:ea typeface="Arial Narrow" panose="020B0606020202030204" pitchFamily="34" charset="0"/>
                <a:cs typeface="Arial Narrow" panose="020B0606020202030204" pitchFamily="34" charset="0"/>
              </a:rPr>
              <a:t> are 40 research-based, positive qualities that influence young people’s development, helping them become caring, responsible, and productive adults. Based in youth development, resiliency, and prevention research, the Developmental Assets framework has proven to be effective and has become the most widely used approach to positive youth development in the United States and, increasingly, around the world. The framework has been adapted to be developmentally relevant from early childhood through adolescence.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31</a:t>
            </a:fld>
            <a:endParaRPr lang="en-US"/>
          </a:p>
        </p:txBody>
      </p:sp>
    </p:spTree>
    <p:extLst>
      <p:ext uri="{BB962C8B-B14F-4D97-AF65-F5344CB8AC3E}">
        <p14:creationId xmlns:p14="http://schemas.microsoft.com/office/powerpoint/2010/main" val="161132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conceptualize the adolescence experience.</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stages of adolescent development at the physical, emotional, cognitive, mental, and psychological levels.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the adolescent brain and most recent research on development.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review the different areas or factors that impact on positive youth development – those assets identified by the Search Institute as supporting healthy bio-psychosocial growth.  The first area of assets to be reviewed are those that are external assets, in other words, assets which are not dependent on the adolescent him/herself.</a:t>
            </a:r>
          </a:p>
          <a:p>
            <a:endParaRPr lang="en-US" altLang="es-ES_tradnl" dirty="0"/>
          </a:p>
          <a:p>
            <a:r>
              <a:rPr lang="en-US" altLang="es-ES_tradnl" b="1" dirty="0"/>
              <a:t>External Assets:  Support</a:t>
            </a:r>
          </a:p>
          <a:p>
            <a:pPr>
              <a:buFontTx/>
              <a:buChar char="•"/>
            </a:pPr>
            <a:r>
              <a:rPr lang="en-US" altLang="es-ES_tradnl" b="1" dirty="0"/>
              <a:t>Family Support</a:t>
            </a:r>
            <a:r>
              <a:rPr lang="en-US" altLang="es-ES_tradnl" dirty="0"/>
              <a:t> | Family life provides high levels of love and support.</a:t>
            </a:r>
          </a:p>
          <a:p>
            <a:pPr>
              <a:buFontTx/>
              <a:buChar char="•"/>
            </a:pPr>
            <a:r>
              <a:rPr lang="en-US" altLang="es-ES_tradnl" b="1" dirty="0"/>
              <a:t>Positive Family Communication</a:t>
            </a:r>
            <a:r>
              <a:rPr lang="en-US" altLang="es-ES_tradnl" dirty="0"/>
              <a:t> | Young person and her or his parent(s) communicate positively, and young person is willing to seek advice and counsel from parents.</a:t>
            </a:r>
          </a:p>
          <a:p>
            <a:pPr>
              <a:buFontTx/>
              <a:buChar char="•"/>
            </a:pPr>
            <a:r>
              <a:rPr lang="en-US" altLang="es-ES_tradnl" b="1" dirty="0"/>
              <a:t>Other Adult Relationships</a:t>
            </a:r>
            <a:r>
              <a:rPr lang="en-US" altLang="es-ES_tradnl" dirty="0"/>
              <a:t> | Young person receives support from three or more nonparent adults.</a:t>
            </a:r>
          </a:p>
          <a:p>
            <a:pPr>
              <a:buFontTx/>
              <a:buChar char="•"/>
            </a:pPr>
            <a:r>
              <a:rPr lang="en-US" altLang="es-ES_tradnl" b="1" dirty="0"/>
              <a:t>Caring Neighborhood</a:t>
            </a:r>
            <a:r>
              <a:rPr lang="en-US" altLang="es-ES_tradnl" dirty="0"/>
              <a:t> | Young person experiences caring neighbors.</a:t>
            </a:r>
          </a:p>
          <a:p>
            <a:pPr>
              <a:buFontTx/>
              <a:buChar char="•"/>
            </a:pPr>
            <a:r>
              <a:rPr lang="en-US" altLang="es-ES_tradnl" b="1" dirty="0"/>
              <a:t>Caring School Climate</a:t>
            </a:r>
            <a:r>
              <a:rPr lang="en-US" altLang="es-ES_tradnl" dirty="0"/>
              <a:t> | School provides a caring, encouraging environment.</a:t>
            </a:r>
          </a:p>
          <a:p>
            <a:pPr>
              <a:buFontTx/>
              <a:buChar char="•"/>
            </a:pPr>
            <a:r>
              <a:rPr lang="en-US" altLang="es-ES_tradnl" b="1" dirty="0"/>
              <a:t>Parent Involvement in Schooling</a:t>
            </a:r>
            <a:r>
              <a:rPr lang="en-US" altLang="es-ES_tradnl" dirty="0"/>
              <a:t> | Parent(s) are actively involved in helping the child succeed in school.</a:t>
            </a:r>
          </a:p>
          <a:p>
            <a:pPr>
              <a:buFontTx/>
              <a:buChar char="•"/>
            </a:pPr>
            <a:endParaRPr lang="en-US" altLang="es-ES_tradnl" dirty="0"/>
          </a:p>
          <a:p>
            <a:endParaRPr lang="en-US" altLang="es-ES_tradnl" dirty="0"/>
          </a:p>
          <a:p>
            <a:r>
              <a:rPr lang="en-US" altLang="es-ES_tradnl" dirty="0"/>
              <a:t>The trainer should continue to review the external assets, this time in the area of empowerment.</a:t>
            </a:r>
          </a:p>
          <a:p>
            <a:endParaRPr lang="en-US" altLang="es-ES_tradnl" dirty="0"/>
          </a:p>
          <a:p>
            <a:r>
              <a:rPr lang="en-US" altLang="es-ES_tradnl" b="1" dirty="0"/>
              <a:t>External Assets:  Empowerment</a:t>
            </a:r>
          </a:p>
          <a:p>
            <a:pPr>
              <a:buFontTx/>
              <a:buChar char="•"/>
            </a:pPr>
            <a:r>
              <a:rPr lang="en-US" altLang="es-ES_tradnl" b="1" dirty="0"/>
              <a:t>Community Values Adolescents</a:t>
            </a:r>
            <a:r>
              <a:rPr lang="en-US" altLang="es-ES_tradnl" dirty="0"/>
              <a:t> | Young person perceives that adults in the community value adolescents.</a:t>
            </a:r>
          </a:p>
          <a:p>
            <a:pPr>
              <a:buFontTx/>
              <a:buChar char="•"/>
            </a:pPr>
            <a:r>
              <a:rPr lang="en-US" altLang="es-ES_tradnl" b="1" dirty="0"/>
              <a:t>Adolescents as Resources</a:t>
            </a:r>
            <a:r>
              <a:rPr lang="en-US" altLang="es-ES_tradnl" dirty="0"/>
              <a:t> | Young people are given useful roles in the community.</a:t>
            </a:r>
          </a:p>
          <a:p>
            <a:pPr>
              <a:buFontTx/>
              <a:buChar char="•"/>
            </a:pPr>
            <a:r>
              <a:rPr lang="en-US" altLang="es-ES_tradnl" b="1" dirty="0"/>
              <a:t>Service to Others</a:t>
            </a:r>
            <a:r>
              <a:rPr lang="en-US" altLang="es-ES_tradnl" dirty="0"/>
              <a:t> | Young person serves in the community one hour or more per week.</a:t>
            </a:r>
          </a:p>
          <a:p>
            <a:pPr>
              <a:buFontTx/>
              <a:buChar char="•"/>
            </a:pPr>
            <a:r>
              <a:rPr lang="en-US" altLang="es-ES_tradnl" b="1" dirty="0"/>
              <a:t>Safety</a:t>
            </a:r>
            <a:r>
              <a:rPr lang="en-US" altLang="es-ES_tradnl" dirty="0"/>
              <a:t> | Young person feels safe at home, school, and in the neighborhood</a:t>
            </a:r>
          </a:p>
          <a:p>
            <a:pPr>
              <a:buFontTx/>
              <a:buNone/>
            </a:pPr>
            <a:endParaRPr lang="en-US" altLang="es-ES_tradnl"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32</a:t>
            </a:fld>
            <a:endParaRPr lang="en-US"/>
          </a:p>
        </p:txBody>
      </p:sp>
    </p:spTree>
    <p:extLst>
      <p:ext uri="{BB962C8B-B14F-4D97-AF65-F5344CB8AC3E}">
        <p14:creationId xmlns:p14="http://schemas.microsoft.com/office/powerpoint/2010/main" val="3232669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continue to review the external assets, this time in the area of boundaries and expectations.</a:t>
            </a:r>
          </a:p>
          <a:p>
            <a:endParaRPr lang="en-US" altLang="es-ES_tradnl" dirty="0"/>
          </a:p>
          <a:p>
            <a:r>
              <a:rPr lang="en-US" altLang="es-ES_tradnl" b="1" dirty="0"/>
              <a:t>External Assets:  Boundaries and Expectations</a:t>
            </a:r>
          </a:p>
          <a:p>
            <a:pPr>
              <a:spcBef>
                <a:spcPct val="0"/>
              </a:spcBef>
              <a:buFontTx/>
              <a:buChar char="•"/>
            </a:pPr>
            <a:r>
              <a:rPr lang="en-US" altLang="es-ES_tradnl" b="1" dirty="0"/>
              <a:t>Family Boundaries</a:t>
            </a:r>
            <a:r>
              <a:rPr lang="en-US" altLang="es-ES_tradnl" dirty="0"/>
              <a:t> | Family has clear rules and consequences and monitors the young person’s whereabouts.</a:t>
            </a:r>
          </a:p>
          <a:p>
            <a:pPr>
              <a:spcBef>
                <a:spcPct val="0"/>
              </a:spcBef>
              <a:buFontTx/>
              <a:buChar char="•"/>
            </a:pPr>
            <a:r>
              <a:rPr lang="en-US" altLang="es-ES_tradnl" b="1" dirty="0"/>
              <a:t>School Boundaries</a:t>
            </a:r>
            <a:r>
              <a:rPr lang="en-US" altLang="es-ES_tradnl" dirty="0"/>
              <a:t> | School provides clear rules and consequences.</a:t>
            </a:r>
          </a:p>
          <a:p>
            <a:pPr>
              <a:spcBef>
                <a:spcPct val="0"/>
              </a:spcBef>
              <a:buFontTx/>
              <a:buChar char="•"/>
            </a:pPr>
            <a:r>
              <a:rPr lang="en-US" altLang="es-ES_tradnl" b="1" dirty="0"/>
              <a:t>Neighborhood Boundaries</a:t>
            </a:r>
            <a:r>
              <a:rPr lang="en-US" altLang="es-ES_tradnl" dirty="0"/>
              <a:t> | Neighbors take responsibility for monitoring young people’s behavior.</a:t>
            </a:r>
          </a:p>
          <a:p>
            <a:pPr>
              <a:spcBef>
                <a:spcPct val="0"/>
              </a:spcBef>
              <a:buFontTx/>
              <a:buChar char="•"/>
            </a:pPr>
            <a:r>
              <a:rPr lang="en-US" altLang="es-ES_tradnl" b="1" dirty="0"/>
              <a:t>Adult Role Models</a:t>
            </a:r>
            <a:r>
              <a:rPr lang="en-US" altLang="es-ES_tradnl" dirty="0"/>
              <a:t> | Parent(s) and other adults model positive, responsible behavior.</a:t>
            </a:r>
          </a:p>
          <a:p>
            <a:pPr>
              <a:spcBef>
                <a:spcPct val="0"/>
              </a:spcBef>
              <a:buFontTx/>
              <a:buChar char="•"/>
            </a:pPr>
            <a:r>
              <a:rPr lang="en-US" altLang="es-ES_tradnl" b="1" dirty="0"/>
              <a:t>Positive Peer Influence</a:t>
            </a:r>
            <a:r>
              <a:rPr lang="en-US" altLang="es-ES_tradnl" dirty="0"/>
              <a:t> | Young person's best friends model responsible behavior.</a:t>
            </a:r>
          </a:p>
          <a:p>
            <a:pPr>
              <a:spcBef>
                <a:spcPct val="0"/>
              </a:spcBef>
              <a:buFontTx/>
              <a:buChar char="•"/>
            </a:pPr>
            <a:r>
              <a:rPr lang="en-US" altLang="es-ES_tradnl" b="1" dirty="0"/>
              <a:t>High Expectations</a:t>
            </a:r>
            <a:r>
              <a:rPr lang="en-US" altLang="es-ES_tradnl" dirty="0"/>
              <a:t> | Both parent(s) and teachers encourage the young person to do well.</a:t>
            </a:r>
          </a:p>
          <a:p>
            <a:endParaRPr lang="en-US" dirty="0"/>
          </a:p>
          <a:p>
            <a:r>
              <a:rPr lang="en-US" altLang="es-ES_tradnl" dirty="0"/>
              <a:t>The trainer should continue to review the external assets, this time in the area of constructive use of time.</a:t>
            </a:r>
          </a:p>
          <a:p>
            <a:endParaRPr lang="en-US" altLang="es-ES_tradnl" dirty="0"/>
          </a:p>
          <a:p>
            <a:r>
              <a:rPr lang="en-US" altLang="es-ES_tradnl" b="1" dirty="0"/>
              <a:t>External Assets:  Constructive Use of Time</a:t>
            </a:r>
          </a:p>
          <a:p>
            <a:pPr>
              <a:buFontTx/>
              <a:buChar char="•"/>
            </a:pPr>
            <a:r>
              <a:rPr lang="en-US" altLang="es-ES_tradnl" b="1" dirty="0"/>
              <a:t>Creative Activities</a:t>
            </a:r>
            <a:r>
              <a:rPr lang="en-US" altLang="es-ES_tradnl" dirty="0"/>
              <a:t> | Young person spends three or more hours per week in lessons or practice in music, theater, or other arts.</a:t>
            </a:r>
          </a:p>
          <a:p>
            <a:pPr>
              <a:buFontTx/>
              <a:buChar char="•"/>
            </a:pPr>
            <a:r>
              <a:rPr lang="en-US" altLang="es-ES_tradnl" b="1" dirty="0"/>
              <a:t>Youth Programs</a:t>
            </a:r>
            <a:r>
              <a:rPr lang="en-US" altLang="es-ES_tradnl" dirty="0"/>
              <a:t> | Young person spends three or more hours per week in sports, clubs, or organizations at school and/or in community organizations.</a:t>
            </a:r>
          </a:p>
          <a:p>
            <a:pPr>
              <a:buFontTx/>
              <a:buChar char="•"/>
            </a:pPr>
            <a:r>
              <a:rPr lang="en-US" altLang="es-ES_tradnl" b="1" dirty="0"/>
              <a:t>Religious Community</a:t>
            </a:r>
            <a:r>
              <a:rPr lang="en-US" altLang="es-ES_tradnl" dirty="0"/>
              <a:t> | Young person spends one hour or more per week in activities in a religious institution.</a:t>
            </a:r>
          </a:p>
          <a:p>
            <a:pPr>
              <a:buFontTx/>
              <a:buChar char="•"/>
            </a:pPr>
            <a:r>
              <a:rPr lang="en-US" altLang="es-ES_tradnl" b="1" dirty="0"/>
              <a:t>Time at Home</a:t>
            </a:r>
            <a:r>
              <a:rPr lang="en-US" altLang="es-ES_tradnl" dirty="0"/>
              <a:t> | Young person is out with friends "with nothing special to do" two or fewer nights per week.</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33</a:t>
            </a:fld>
            <a:endParaRPr lang="en-US"/>
          </a:p>
        </p:txBody>
      </p:sp>
    </p:spTree>
    <p:extLst>
      <p:ext uri="{BB962C8B-B14F-4D97-AF65-F5344CB8AC3E}">
        <p14:creationId xmlns:p14="http://schemas.microsoft.com/office/powerpoint/2010/main" val="2104512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then go on to explain the internal assets, in other words, skills and capacities that a young person exhibits or develops in various sectors.  The first area for review is commitment to learning.</a:t>
            </a:r>
          </a:p>
          <a:p>
            <a:endParaRPr lang="en-US" altLang="es-ES_tradnl" dirty="0"/>
          </a:p>
          <a:p>
            <a:r>
              <a:rPr lang="en-US" altLang="es-ES_tradnl" b="1" dirty="0"/>
              <a:t>Internal Assets:  Commitment to Learning</a:t>
            </a:r>
          </a:p>
          <a:p>
            <a:pPr>
              <a:buFontTx/>
              <a:buChar char="•"/>
            </a:pPr>
            <a:r>
              <a:rPr lang="en-US" altLang="es-ES_tradnl" b="1" dirty="0"/>
              <a:t>Achievement Motivation</a:t>
            </a:r>
            <a:r>
              <a:rPr lang="en-US" altLang="es-ES_tradnl" dirty="0"/>
              <a:t> | Young person is motivated to do well in school.</a:t>
            </a:r>
          </a:p>
          <a:p>
            <a:pPr>
              <a:buFontTx/>
              <a:buChar char="•"/>
            </a:pPr>
            <a:r>
              <a:rPr lang="en-US" altLang="es-ES_tradnl" b="1" dirty="0"/>
              <a:t>School Engagement </a:t>
            </a:r>
            <a:r>
              <a:rPr lang="en-US" altLang="es-ES_tradnl" dirty="0"/>
              <a:t>| Young person is actively engaged in learning.</a:t>
            </a:r>
          </a:p>
          <a:p>
            <a:pPr>
              <a:buFontTx/>
              <a:buChar char="•"/>
            </a:pPr>
            <a:r>
              <a:rPr lang="en-US" altLang="es-ES_tradnl" b="1" dirty="0"/>
              <a:t>Homework</a:t>
            </a:r>
            <a:r>
              <a:rPr lang="en-US" altLang="es-ES_tradnl" dirty="0"/>
              <a:t> | Young person reports doing at least one hour of homework every school day.</a:t>
            </a:r>
          </a:p>
          <a:p>
            <a:pPr>
              <a:buFontTx/>
              <a:buChar char="•"/>
            </a:pPr>
            <a:r>
              <a:rPr lang="en-US" altLang="es-ES_tradnl" b="1" dirty="0"/>
              <a:t>Bonding to School</a:t>
            </a:r>
            <a:r>
              <a:rPr lang="en-US" altLang="es-ES_tradnl" dirty="0"/>
              <a:t> | Young person cares about her or his school.</a:t>
            </a:r>
          </a:p>
          <a:p>
            <a:pPr>
              <a:buFontTx/>
              <a:buChar char="•"/>
            </a:pPr>
            <a:r>
              <a:rPr lang="en-US" altLang="es-ES_tradnl" b="1" dirty="0"/>
              <a:t>Reading for Pleasure</a:t>
            </a:r>
            <a:r>
              <a:rPr lang="en-US" altLang="es-ES_tradnl" dirty="0"/>
              <a:t> | Young person reads for pleasure three or more hours per week.</a:t>
            </a:r>
          </a:p>
          <a:p>
            <a:endParaRPr lang="en-US" dirty="0"/>
          </a:p>
          <a:p>
            <a:r>
              <a:rPr lang="en-US" altLang="es-ES_tradnl" dirty="0"/>
              <a:t>The trainer should continue to review the internal assets, this time in the area of positive values.</a:t>
            </a:r>
          </a:p>
          <a:p>
            <a:endParaRPr lang="en-US" altLang="es-ES_tradnl" dirty="0"/>
          </a:p>
          <a:p>
            <a:r>
              <a:rPr lang="en-US" altLang="es-ES_tradnl" b="1" dirty="0"/>
              <a:t>Internal Assets:  Positive Values</a:t>
            </a:r>
          </a:p>
          <a:p>
            <a:pPr>
              <a:buFontTx/>
              <a:buChar char="•"/>
            </a:pPr>
            <a:r>
              <a:rPr lang="en-US" altLang="es-ES_tradnl" b="1" dirty="0"/>
              <a:t>Caring </a:t>
            </a:r>
            <a:r>
              <a:rPr lang="en-US" altLang="es-ES_tradnl" dirty="0"/>
              <a:t>| Young Person places high value on helping other people.</a:t>
            </a:r>
          </a:p>
          <a:p>
            <a:pPr>
              <a:buFontTx/>
              <a:buChar char="•"/>
            </a:pPr>
            <a:r>
              <a:rPr lang="en-US" altLang="es-ES_tradnl" b="1" dirty="0"/>
              <a:t>Equality and Social Justice</a:t>
            </a:r>
            <a:r>
              <a:rPr lang="en-US" altLang="es-ES_tradnl" dirty="0"/>
              <a:t> | Young person places high value on promoting equality and reducing hunger and poverty.</a:t>
            </a:r>
          </a:p>
          <a:p>
            <a:pPr>
              <a:buFontTx/>
              <a:buChar char="•"/>
            </a:pPr>
            <a:r>
              <a:rPr lang="en-US" altLang="es-ES_tradnl" b="1" dirty="0"/>
              <a:t>Integrity</a:t>
            </a:r>
            <a:r>
              <a:rPr lang="en-US" altLang="es-ES_tradnl" dirty="0"/>
              <a:t> | Young person acts on convictions and stands up for her or his beliefs.</a:t>
            </a:r>
          </a:p>
          <a:p>
            <a:pPr>
              <a:buFontTx/>
              <a:buChar char="•"/>
            </a:pPr>
            <a:r>
              <a:rPr lang="en-US" altLang="es-ES_tradnl" b="1" dirty="0"/>
              <a:t>Honesty</a:t>
            </a:r>
            <a:r>
              <a:rPr lang="en-US" altLang="es-ES_tradnl" dirty="0"/>
              <a:t> | Young person "tells the truth even when it is not easy.“</a:t>
            </a:r>
          </a:p>
          <a:p>
            <a:pPr>
              <a:buFontTx/>
              <a:buChar char="•"/>
            </a:pPr>
            <a:r>
              <a:rPr lang="en-US" altLang="es-ES_tradnl" b="1" dirty="0"/>
              <a:t>Responsibility</a:t>
            </a:r>
            <a:r>
              <a:rPr lang="en-US" altLang="es-ES_tradnl" dirty="0"/>
              <a:t> | Young person accepts and takes personal responsibility.</a:t>
            </a:r>
          </a:p>
          <a:p>
            <a:pPr>
              <a:buFontTx/>
              <a:buChar char="•"/>
            </a:pPr>
            <a:r>
              <a:rPr lang="en-US" altLang="es-ES_tradnl" b="1" dirty="0"/>
              <a:t>Restraint</a:t>
            </a:r>
            <a:r>
              <a:rPr lang="en-US" altLang="es-ES_tradnl" dirty="0"/>
              <a:t> | Young person believes it is important not to be sexually active or to use alcohol or other drugs.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34</a:t>
            </a:fld>
            <a:endParaRPr lang="en-US"/>
          </a:p>
        </p:txBody>
      </p:sp>
    </p:spTree>
    <p:extLst>
      <p:ext uri="{BB962C8B-B14F-4D97-AF65-F5344CB8AC3E}">
        <p14:creationId xmlns:p14="http://schemas.microsoft.com/office/powerpoint/2010/main" val="2426688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continue to review the internal assets, this time in the area of social competencies.</a:t>
            </a:r>
          </a:p>
          <a:p>
            <a:endParaRPr lang="en-US" altLang="es-ES_tradnl" dirty="0"/>
          </a:p>
          <a:p>
            <a:r>
              <a:rPr lang="en-US" altLang="es-ES_tradnl" b="1" dirty="0"/>
              <a:t>Internal Assets:  Social Competencies</a:t>
            </a:r>
          </a:p>
          <a:p>
            <a:pPr>
              <a:buFontTx/>
              <a:buChar char="•"/>
            </a:pPr>
            <a:r>
              <a:rPr lang="en-US" altLang="es-ES_tradnl" b="1" dirty="0"/>
              <a:t>Planning and Decision Making</a:t>
            </a:r>
            <a:r>
              <a:rPr lang="en-US" altLang="es-ES_tradnl" dirty="0"/>
              <a:t> | Young person knows how to plan ahead and make choices.</a:t>
            </a:r>
          </a:p>
          <a:p>
            <a:pPr>
              <a:buFontTx/>
              <a:buChar char="•"/>
            </a:pPr>
            <a:r>
              <a:rPr lang="en-US" altLang="es-ES_tradnl" b="1" dirty="0"/>
              <a:t>Interpersonal Competence</a:t>
            </a:r>
            <a:r>
              <a:rPr lang="en-US" altLang="es-ES_tradnl" dirty="0"/>
              <a:t> | Young person has empathy, sensitivity, and friendship skills.</a:t>
            </a:r>
          </a:p>
          <a:p>
            <a:pPr>
              <a:buFontTx/>
              <a:buChar char="•"/>
            </a:pPr>
            <a:r>
              <a:rPr lang="en-US" altLang="es-ES_tradnl" b="1" dirty="0"/>
              <a:t>Cultural Competence</a:t>
            </a:r>
            <a:r>
              <a:rPr lang="en-US" altLang="es-ES_tradnl" dirty="0"/>
              <a:t> | Young person has knowledge of and comfort with people of different cultural/racial/ethnic backgrounds.</a:t>
            </a:r>
          </a:p>
          <a:p>
            <a:pPr>
              <a:buFontTx/>
              <a:buChar char="•"/>
            </a:pPr>
            <a:r>
              <a:rPr lang="en-US" altLang="es-ES_tradnl" b="1" dirty="0"/>
              <a:t>Resistance Skills</a:t>
            </a:r>
            <a:r>
              <a:rPr lang="en-US" altLang="es-ES_tradnl" dirty="0"/>
              <a:t> | Young person can resist negative peer pressure and dangerous situations.</a:t>
            </a:r>
          </a:p>
          <a:p>
            <a:pPr>
              <a:buFontTx/>
              <a:buChar char="•"/>
            </a:pPr>
            <a:r>
              <a:rPr lang="en-US" altLang="es-ES_tradnl" b="1" dirty="0"/>
              <a:t>Peaceful Conflict Resolution </a:t>
            </a:r>
            <a:r>
              <a:rPr lang="en-US" altLang="es-ES_tradnl" dirty="0"/>
              <a:t>| Young person seeks to resolve conflict nonviolently.</a:t>
            </a:r>
          </a:p>
          <a:p>
            <a:endParaRPr lang="en-US" dirty="0"/>
          </a:p>
          <a:p>
            <a:r>
              <a:rPr lang="en-US" altLang="es-ES_tradnl" dirty="0"/>
              <a:t>The trainer should continue to review the internal assets, this time in the area of positive identity.</a:t>
            </a:r>
          </a:p>
          <a:p>
            <a:endParaRPr lang="en-US" altLang="es-ES_tradnl" dirty="0"/>
          </a:p>
          <a:p>
            <a:r>
              <a:rPr lang="en-US" altLang="es-ES_tradnl" b="1" dirty="0"/>
              <a:t>Internal Assets:  Positive Identity</a:t>
            </a:r>
          </a:p>
          <a:p>
            <a:pPr>
              <a:buFontTx/>
              <a:buChar char="•"/>
            </a:pPr>
            <a:r>
              <a:rPr lang="en-US" altLang="es-ES_tradnl" b="1" dirty="0"/>
              <a:t>Personal Power</a:t>
            </a:r>
            <a:r>
              <a:rPr lang="en-US" altLang="es-ES_tradnl" dirty="0"/>
              <a:t> | Young person feels he or she has control over "things that happen to me."</a:t>
            </a:r>
          </a:p>
          <a:p>
            <a:pPr>
              <a:buFontTx/>
              <a:buChar char="•"/>
            </a:pPr>
            <a:r>
              <a:rPr lang="en-US" altLang="es-ES_tradnl" b="1" dirty="0"/>
              <a:t>Self-Esteem</a:t>
            </a:r>
            <a:r>
              <a:rPr lang="en-US" altLang="es-ES_tradnl" dirty="0"/>
              <a:t> | Young person reports having a high self-esteem.</a:t>
            </a:r>
          </a:p>
          <a:p>
            <a:pPr>
              <a:buFontTx/>
              <a:buChar char="•"/>
            </a:pPr>
            <a:r>
              <a:rPr lang="en-US" altLang="es-ES_tradnl" b="1" dirty="0"/>
              <a:t>Sense of Purpose</a:t>
            </a:r>
            <a:r>
              <a:rPr lang="en-US" altLang="es-ES_tradnl" dirty="0"/>
              <a:t> | Young person reports that "my life has a purpose."</a:t>
            </a:r>
          </a:p>
          <a:p>
            <a:pPr>
              <a:buFontTx/>
              <a:buChar char="•"/>
            </a:pPr>
            <a:r>
              <a:rPr lang="en-US" altLang="es-ES_tradnl" b="1" dirty="0"/>
              <a:t>Positive View of Personal Future</a:t>
            </a:r>
            <a:r>
              <a:rPr lang="en-US" altLang="es-ES_tradnl" dirty="0"/>
              <a:t> | Young person is optimistic about her or his personal future.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35</a:t>
            </a:fld>
            <a:endParaRPr lang="en-US"/>
          </a:p>
        </p:txBody>
      </p:sp>
    </p:spTree>
    <p:extLst>
      <p:ext uri="{BB962C8B-B14F-4D97-AF65-F5344CB8AC3E}">
        <p14:creationId xmlns:p14="http://schemas.microsoft.com/office/powerpoint/2010/main" val="1626039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each of the core concepts that promote youth wellbeing. The trainer should discuss the list under each domain and pick a few examples to ask the audience about how a particular statement can influence an adolescent’s choice to use substances. </a:t>
            </a:r>
          </a:p>
          <a:p>
            <a:pPr marL="0" lvl="0" indent="0">
              <a:buNone/>
            </a:pPr>
            <a:endParaRPr lang="en-US" dirty="0"/>
          </a:p>
          <a:p>
            <a:pPr marL="0" lvl="0" indent="0">
              <a:buNone/>
            </a:pPr>
            <a:r>
              <a:rPr lang="en-US" b="1" dirty="0"/>
              <a:t>Cognitive and Social Emotional Competence</a:t>
            </a:r>
          </a:p>
          <a:p>
            <a:pPr marL="0" lvl="0" indent="0">
              <a:buNone/>
            </a:pPr>
            <a:endParaRPr lang="en-US" dirty="0"/>
          </a:p>
          <a:p>
            <a:pPr marL="228600" lvl="0" indent="-228600">
              <a:buFont typeface="+mj-lt"/>
              <a:buAutoNum type="alphaLcPeriod"/>
            </a:pPr>
            <a:r>
              <a:rPr lang="en-US" dirty="0"/>
              <a:t>developing executive function skills (e.g., considering potential consequences; seeing alternate solutions to problems) </a:t>
            </a:r>
          </a:p>
          <a:p>
            <a:pPr marL="228600" lvl="0" indent="-228600">
              <a:buFont typeface="+mj-lt"/>
              <a:buAutoNum type="alphaLcPeriod"/>
            </a:pPr>
            <a:r>
              <a:rPr lang="en-US" dirty="0"/>
              <a:t>engaging in self-regulating behaviors (e.g., control of thinking and feelings; staying on task in the face of distractions) </a:t>
            </a:r>
          </a:p>
          <a:p>
            <a:pPr marL="228600" lvl="0" indent="-228600">
              <a:buFont typeface="+mj-lt"/>
              <a:buAutoNum type="alphaLcPeriod"/>
            </a:pPr>
            <a:r>
              <a:rPr lang="en-US" dirty="0"/>
              <a:t>developing character strengths (e.g., persistence, gratitude, integrity) </a:t>
            </a:r>
          </a:p>
          <a:p>
            <a:pPr marL="228600" lvl="0" indent="-228600">
              <a:buFont typeface="+mj-lt"/>
              <a:buAutoNum type="alphaLcPeriod"/>
            </a:pPr>
            <a:r>
              <a:rPr lang="en-US" dirty="0"/>
              <a:t>experiencing positive emotions (e.g., joy, optimism, faith, compassion for others) </a:t>
            </a:r>
          </a:p>
          <a:p>
            <a:pPr marL="228600" lvl="0" indent="-228600">
              <a:buFont typeface="+mj-lt"/>
              <a:buAutoNum type="alphaLcPeriod"/>
            </a:pPr>
            <a:r>
              <a:rPr lang="en-US" dirty="0"/>
              <a:t>taking responsibility for one’s self and one’s decisions </a:t>
            </a:r>
          </a:p>
          <a:p>
            <a:pPr marL="228600" lvl="0" indent="-228600">
              <a:buFont typeface="+mj-lt"/>
              <a:buAutoNum type="alphaLcPeriod"/>
            </a:pPr>
            <a:r>
              <a:rPr lang="en-US" dirty="0"/>
              <a:t>developing self-awareness, self-esteem, self-efficacy, and self-compassion </a:t>
            </a:r>
          </a:p>
          <a:p>
            <a:pPr marL="228600" lvl="0" indent="-228600">
              <a:buFont typeface="+mj-lt"/>
              <a:buAutoNum type="alphaLcPeriod"/>
            </a:pPr>
            <a:r>
              <a:rPr lang="en-US" dirty="0"/>
              <a:t>committing to and preparing to achieve productive goals</a:t>
            </a:r>
          </a:p>
          <a:p>
            <a:pPr marL="228600" lvl="0" indent="-228600">
              <a:buFont typeface="+mj-lt"/>
              <a:buAutoNum type="alphaLcPeriod"/>
            </a:pPr>
            <a:r>
              <a:rPr lang="en-US" dirty="0"/>
              <a:t>having both positive images of the person one wants to become and negative images of the person one wants to avoid becoming, as well as plans to achieve the possible selves</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36</a:t>
            </a:fld>
            <a:endParaRPr lang="en-US"/>
          </a:p>
        </p:txBody>
      </p:sp>
    </p:spTree>
    <p:extLst>
      <p:ext uri="{BB962C8B-B14F-4D97-AF65-F5344CB8AC3E}">
        <p14:creationId xmlns:p14="http://schemas.microsoft.com/office/powerpoint/2010/main" val="1456027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trainer will discuss the concept of resiliency as it related to how it impacts youth’s wellbeing. The trainer will discuss various statements below and provide examples. The trainer will emphasize that all these can be taught to adolescents and that in fact they must be taught during adolescent development.  </a:t>
            </a:r>
          </a:p>
          <a:p>
            <a:endParaRPr lang="en-US" b="1" dirty="0"/>
          </a:p>
          <a:p>
            <a:r>
              <a:rPr lang="en-US" b="1" dirty="0"/>
              <a:t>Youth Resilience: </a:t>
            </a:r>
          </a:p>
          <a:p>
            <a:pPr marL="228600" indent="-228600">
              <a:buAutoNum type="alphaLcPeriod"/>
            </a:pPr>
            <a:r>
              <a:rPr lang="en-US" dirty="0"/>
              <a:t>managing the stressors of daily life and functioning well when faced with challenges, adversity, and trauma </a:t>
            </a:r>
          </a:p>
          <a:p>
            <a:pPr marL="228600" indent="-228600">
              <a:buAutoNum type="alphaLcPeriod"/>
            </a:pPr>
            <a:r>
              <a:rPr lang="en-US" dirty="0"/>
              <a:t>calling forth one’s inner strength to proactively meet personal challenges, manage adversities, and heal the effects of trauma </a:t>
            </a:r>
          </a:p>
          <a:p>
            <a:pPr marL="228600" indent="-228600">
              <a:buAutoNum type="alphaLcPeriod"/>
            </a:pPr>
            <a:r>
              <a:rPr lang="en-US" dirty="0"/>
              <a:t>having a positive attitude about life and oneself </a:t>
            </a:r>
          </a:p>
          <a:p>
            <a:pPr marL="228600" indent="-228600">
              <a:buAutoNum type="alphaLcPeriod"/>
            </a:pPr>
            <a:r>
              <a:rPr lang="en-US" dirty="0"/>
              <a:t>believing that one’s life is important and meaningful </a:t>
            </a:r>
          </a:p>
          <a:p>
            <a:pPr marL="228600" indent="-228600">
              <a:buAutoNum type="alphaLcPeriod"/>
            </a:pPr>
            <a:r>
              <a:rPr lang="en-US" dirty="0"/>
              <a:t>becoming more self-confident and self-efficacious </a:t>
            </a:r>
          </a:p>
          <a:p>
            <a:pPr marL="228600" indent="-228600">
              <a:buAutoNum type="alphaLcPeriod"/>
            </a:pPr>
            <a:r>
              <a:rPr lang="en-US" dirty="0"/>
              <a:t>having faith; feeling hopeful and optimistic </a:t>
            </a:r>
          </a:p>
          <a:p>
            <a:pPr marL="228600" indent="-228600">
              <a:buAutoNum type="alphaLcPeriod"/>
            </a:pPr>
            <a:r>
              <a:rPr lang="en-US" dirty="0"/>
              <a:t>envisioning positive future possibilities </a:t>
            </a:r>
          </a:p>
          <a:p>
            <a:pPr marL="228600" indent="-228600">
              <a:buAutoNum type="alphaLcPeriod"/>
            </a:pPr>
            <a:r>
              <a:rPr lang="en-US" dirty="0"/>
              <a:t>believing that one can make and achieve goals </a:t>
            </a:r>
          </a:p>
          <a:p>
            <a:pPr marL="228600" indent="-228600">
              <a:buAutoNum type="alphaLcPeriod"/>
            </a:pPr>
            <a:r>
              <a:rPr lang="en-US" dirty="0"/>
              <a:t>working with purpose to achieve goals </a:t>
            </a:r>
          </a:p>
          <a:p>
            <a:pPr marL="228600" indent="-228600">
              <a:buAutoNum type="alphaLcPeriod"/>
            </a:pPr>
            <a:r>
              <a:rPr lang="en-US" dirty="0"/>
              <a:t>facing challenges and making productive decisions about addressing challenges </a:t>
            </a:r>
          </a:p>
          <a:p>
            <a:pPr marL="228600" indent="-228600">
              <a:buAutoNum type="alphaLcPeriod"/>
            </a:pPr>
            <a:r>
              <a:rPr lang="en-US" dirty="0"/>
              <a:t>seeking help when needed </a:t>
            </a:r>
          </a:p>
          <a:p>
            <a:pPr marL="228600" indent="-228600">
              <a:buAutoNum type="alphaLcPeriod"/>
            </a:pPr>
            <a:r>
              <a:rPr lang="en-US" dirty="0"/>
              <a:t>thinking about and being accountable for one’s actions and the consequences of one’s actions </a:t>
            </a:r>
          </a:p>
          <a:p>
            <a:pPr marL="228600" indent="-228600">
              <a:buAutoNum type="alphaLcPeriod"/>
            </a:pPr>
            <a:r>
              <a:rPr lang="en-US" dirty="0"/>
              <a:t>managing anger, anxiety, sadness, feelings of loneliness, and other negative feelings </a:t>
            </a:r>
          </a:p>
          <a:p>
            <a:pPr marL="228600" indent="-228600">
              <a:buAutoNum type="alphaLcPeriod"/>
            </a:pPr>
            <a:r>
              <a:rPr lang="en-US" dirty="0"/>
              <a:t>learning from failure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37</a:t>
            </a:fld>
            <a:endParaRPr lang="en-US"/>
          </a:p>
        </p:txBody>
      </p:sp>
    </p:spTree>
    <p:extLst>
      <p:ext uri="{BB962C8B-B14F-4D97-AF65-F5344CB8AC3E}">
        <p14:creationId xmlns:p14="http://schemas.microsoft.com/office/powerpoint/2010/main" val="2597945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importance of how youth relate to their environment is fundamental to build positive networks of support. </a:t>
            </a:r>
          </a:p>
          <a:p>
            <a:endParaRPr lang="en-US" dirty="0"/>
          </a:p>
          <a:p>
            <a:pPr marL="0" indent="0">
              <a:buNone/>
            </a:pPr>
            <a:r>
              <a:rPr lang="en-US" b="1" dirty="0"/>
              <a:t>Social Connections</a:t>
            </a:r>
          </a:p>
          <a:p>
            <a:pPr marL="228600" indent="-228600">
              <a:buAutoNum type="alphaLcPeriod"/>
            </a:pPr>
            <a:r>
              <a:rPr lang="en-US" dirty="0"/>
              <a:t>Building a trusting relationship with at least one caring and competent adult who: </a:t>
            </a:r>
          </a:p>
          <a:p>
            <a:pPr marL="685800" lvl="1" indent="-228600">
              <a:buAutoNum type="arabicPeriod"/>
            </a:pPr>
            <a:r>
              <a:rPr lang="en-US" dirty="0"/>
              <a:t>listens in a non-judgmental manner </a:t>
            </a:r>
          </a:p>
          <a:p>
            <a:pPr marL="685800" lvl="1" indent="-228600">
              <a:buAutoNum type="arabicPeriod"/>
            </a:pPr>
            <a:r>
              <a:rPr lang="en-US" dirty="0"/>
              <a:t>is dependable/can be counted on </a:t>
            </a:r>
          </a:p>
          <a:p>
            <a:pPr marL="685800" lvl="1" indent="-228600">
              <a:buAutoNum type="arabicPeriod"/>
            </a:pPr>
            <a:r>
              <a:rPr lang="en-US" dirty="0"/>
              <a:t>provides well-informed guidance, advice, and help in solving problems </a:t>
            </a:r>
          </a:p>
          <a:p>
            <a:pPr marL="685800" lvl="1" indent="-228600">
              <a:buAutoNum type="arabicPeriod"/>
            </a:pPr>
            <a:r>
              <a:rPr lang="en-US" dirty="0"/>
              <a:t>promotes high expectations </a:t>
            </a:r>
          </a:p>
          <a:p>
            <a:pPr marL="685800" lvl="1" indent="-228600">
              <a:buAutoNum type="arabicPeriod"/>
            </a:pPr>
            <a:r>
              <a:rPr lang="en-US" dirty="0"/>
              <a:t>sets developmentally appropriate limits, rules, and monitoring </a:t>
            </a:r>
          </a:p>
          <a:p>
            <a:pPr marL="685800" lvl="1" indent="-228600">
              <a:buAutoNum type="arabicPeriod"/>
            </a:pPr>
            <a:r>
              <a:rPr lang="en-US" dirty="0"/>
              <a:t>provides emotional support (e.g., affirming good problem-solving skills) </a:t>
            </a:r>
          </a:p>
          <a:p>
            <a:pPr marL="685800" lvl="1" indent="-228600">
              <a:buAutoNum type="arabicPeriod"/>
            </a:pPr>
            <a:r>
              <a:rPr lang="en-US" dirty="0"/>
              <a:t>provides instrumental support/concrete assistance (e.g., transportation) </a:t>
            </a:r>
          </a:p>
          <a:p>
            <a:pPr marL="685800" lvl="1" indent="-228600">
              <a:buAutoNum type="arabicPeriod"/>
            </a:pPr>
            <a:r>
              <a:rPr lang="en-US" dirty="0"/>
              <a:t>provides informational support (e.g., post-secondary educational opportunities) </a:t>
            </a:r>
          </a:p>
          <a:p>
            <a:pPr marL="685800" lvl="1" indent="-228600">
              <a:buAutoNum type="arabicPeriod"/>
            </a:pPr>
            <a:r>
              <a:rPr lang="en-US" dirty="0"/>
              <a:t>provides spiritual support (e.g., hope and encouragement) </a:t>
            </a:r>
          </a:p>
          <a:p>
            <a:pPr marL="685800" lvl="1" indent="-228600">
              <a:buAutoNum type="arabicPeriod"/>
            </a:pPr>
            <a:r>
              <a:rPr lang="en-US" dirty="0"/>
              <a:t>provides an opportunity to engage with others in a positive manner </a:t>
            </a:r>
          </a:p>
          <a:p>
            <a:pPr marL="685800" lvl="1" indent="-228600">
              <a:buAutoNum type="arabicPeriod"/>
            </a:pPr>
            <a:r>
              <a:rPr lang="en-US" dirty="0"/>
              <a:t>helps buffer youth from stressors </a:t>
            </a:r>
          </a:p>
          <a:p>
            <a:pPr marL="685800" lvl="1" indent="-228600">
              <a:buAutoNum type="arabicPeriod"/>
            </a:pPr>
            <a:r>
              <a:rPr lang="en-US" dirty="0"/>
              <a:t>helps reduce feelings of isolation </a:t>
            </a:r>
          </a:p>
          <a:p>
            <a:pPr marL="685800" lvl="1" indent="-228600">
              <a:buAutoNum type="arabicPeriod"/>
            </a:pPr>
            <a:r>
              <a:rPr lang="en-US" dirty="0"/>
              <a:t>promotes meaningful interactions in a context of mutual trust, respect, and appreciation </a:t>
            </a:r>
          </a:p>
          <a:p>
            <a:pPr marL="228600" lvl="0" indent="-228600">
              <a:buAutoNum type="alphaLcPeriod"/>
            </a:pPr>
            <a:r>
              <a:rPr lang="en-US" dirty="0"/>
              <a:t>Being constructively engaged in social institutions (e.g., school, religious communities, recreational facilities) that are safe, stable, and equitable </a:t>
            </a:r>
          </a:p>
          <a:p>
            <a:pPr marL="228600" lvl="0" indent="-228600">
              <a:buAutoNum type="alphaLcPeriod"/>
            </a:pPr>
            <a:r>
              <a:rPr lang="en-US" dirty="0"/>
              <a:t>Building a trusting relationship with positive, optimistic, mutually respectful peers who have similar values </a:t>
            </a:r>
          </a:p>
          <a:p>
            <a:pPr marL="228600" lvl="0" indent="-228600">
              <a:buAutoNum type="alphaLcPeriod"/>
            </a:pPr>
            <a:r>
              <a:rPr lang="en-US" dirty="0"/>
              <a:t>Having a sense of connectedness that enables youth to feel loved, secure, confident, valued, and empowered to “give back” to others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38</a:t>
            </a:fld>
            <a:endParaRPr lang="en-US"/>
          </a:p>
        </p:txBody>
      </p:sp>
    </p:spTree>
    <p:extLst>
      <p:ext uri="{BB962C8B-B14F-4D97-AF65-F5344CB8AC3E}">
        <p14:creationId xmlns:p14="http://schemas.microsoft.com/office/powerpoint/2010/main" val="920332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that when an adolescent becomes aware of the physical and neurological changes in their bodies that explain their moods, behaviors, thought-processes they feel more in control and are able to understand themselves and their place in the world. </a:t>
            </a:r>
          </a:p>
          <a:p>
            <a:endParaRPr lang="en-US" dirty="0"/>
          </a:p>
          <a:p>
            <a:pPr marL="0" lvl="0" indent="0">
              <a:buNone/>
            </a:pPr>
            <a:r>
              <a:rPr lang="en-US" b="1" dirty="0"/>
              <a:t>Knowledge of Adolescent Development</a:t>
            </a:r>
          </a:p>
          <a:p>
            <a:pPr marL="0" lvl="0" indent="0">
              <a:buNone/>
            </a:pPr>
            <a:endParaRPr lang="en-US" dirty="0"/>
          </a:p>
          <a:p>
            <a:pPr marL="228600" indent="-228600">
              <a:buAutoNum type="alphaLcPeriod"/>
            </a:pPr>
            <a:r>
              <a:rPr lang="en-US" dirty="0"/>
              <a:t>Encouraging parents, adults who work with youth, and youth themselves to increase their knowledge and understanding about adolescent development </a:t>
            </a:r>
          </a:p>
          <a:p>
            <a:pPr marL="228600" indent="-228600">
              <a:buAutoNum type="alphaLcPeriod"/>
            </a:pPr>
            <a:r>
              <a:rPr lang="en-US" dirty="0"/>
              <a:t>Seeking, acquiring, and using accurate information about: </a:t>
            </a:r>
          </a:p>
          <a:p>
            <a:pPr marL="685800" lvl="1" indent="-228600">
              <a:buFont typeface="+mj-lt"/>
              <a:buAutoNum type="arabicPeriod"/>
            </a:pPr>
            <a:r>
              <a:rPr lang="en-US" dirty="0"/>
              <a:t>adolescent brain development </a:t>
            </a:r>
          </a:p>
          <a:p>
            <a:pPr marL="685800" lvl="1" indent="-228600">
              <a:buFont typeface="+mj-lt"/>
              <a:buAutoNum type="arabicPeriod"/>
            </a:pPr>
            <a:r>
              <a:rPr lang="en-US" dirty="0"/>
              <a:t>physical and emotional changes that occur during puberty </a:t>
            </a:r>
          </a:p>
          <a:p>
            <a:pPr marL="685800" lvl="1" indent="-228600">
              <a:buFont typeface="+mj-lt"/>
              <a:buAutoNum type="arabicPeriod"/>
            </a:pPr>
            <a:r>
              <a:rPr lang="en-US" dirty="0"/>
              <a:t>one’s culture </a:t>
            </a:r>
          </a:p>
          <a:p>
            <a:pPr marL="685800" lvl="1" indent="-228600">
              <a:buFont typeface="+mj-lt"/>
              <a:buAutoNum type="arabicPeriod"/>
            </a:pPr>
            <a:r>
              <a:rPr lang="en-US" dirty="0"/>
              <a:t>societal rules, demands, expectations, and threats </a:t>
            </a:r>
          </a:p>
          <a:p>
            <a:pPr marL="685800" lvl="1" indent="-228600">
              <a:buFont typeface="+mj-lt"/>
              <a:buAutoNum type="arabicPeriod"/>
            </a:pPr>
            <a:r>
              <a:rPr lang="en-US" dirty="0"/>
              <a:t>one’s personal developmental history and needs, including one’s trauma history </a:t>
            </a:r>
          </a:p>
          <a:p>
            <a:pPr marL="685800" lvl="1" indent="-228600">
              <a:buFont typeface="+mj-lt"/>
              <a:buAutoNum type="arabicPeriod"/>
            </a:pPr>
            <a:r>
              <a:rPr lang="en-US" dirty="0"/>
              <a:t>sexual behavior, responsibility, choices, and consequences </a:t>
            </a:r>
          </a:p>
          <a:p>
            <a:pPr marL="685800" lvl="1" indent="-228600">
              <a:buFont typeface="+mj-lt"/>
              <a:buAutoNum type="arabicPeriod"/>
            </a:pPr>
            <a:r>
              <a:rPr lang="en-US" dirty="0"/>
              <a:t>essential life skills (e.g., managing money) </a:t>
            </a:r>
          </a:p>
          <a:p>
            <a:pPr marL="685800" lvl="1" indent="-228600">
              <a:buFont typeface="+mj-lt"/>
              <a:buAutoNum type="arabicPeriod"/>
            </a:pPr>
            <a:r>
              <a:rPr lang="en-US" dirty="0"/>
              <a:t>developing abstract thinking and improved problem-solving skills </a:t>
            </a:r>
          </a:p>
          <a:p>
            <a:pPr marL="685800" lvl="1" indent="-228600">
              <a:buFont typeface="+mj-lt"/>
              <a:buAutoNum type="arabicPeriod"/>
            </a:pPr>
            <a:r>
              <a:rPr lang="en-US" dirty="0"/>
              <a:t>developing a belief system and sense of morality </a:t>
            </a:r>
          </a:p>
          <a:p>
            <a:pPr marL="685800" lvl="1" indent="-228600">
              <a:buFont typeface="+mj-lt"/>
              <a:buAutoNum type="arabicPeriod"/>
            </a:pPr>
            <a:r>
              <a:rPr lang="en-US" dirty="0"/>
              <a:t>engaging in positive risk-taking and avoiding negative risk-taking </a:t>
            </a:r>
          </a:p>
          <a:p>
            <a:pPr marL="685800" lvl="1" indent="-228600">
              <a:buFont typeface="+mj-lt"/>
              <a:buAutoNum type="arabicPeriod"/>
            </a:pPr>
            <a:r>
              <a:rPr lang="en-US" dirty="0"/>
              <a:t>forging a personally satisfying identity </a:t>
            </a:r>
          </a:p>
          <a:p>
            <a:pPr marL="685800" lvl="1" indent="-228600">
              <a:buFont typeface="+mj-lt"/>
              <a:buAutoNum type="arabicPeriod"/>
            </a:pPr>
            <a:r>
              <a:rPr lang="en-US" dirty="0"/>
              <a:t>identifying productive interests, realistic goals, and steps to achieve goals </a:t>
            </a:r>
          </a:p>
          <a:p>
            <a:pPr marL="685800" lvl="1" indent="-228600">
              <a:buFont typeface="+mj-lt"/>
              <a:buAutoNum type="arabicPeriod"/>
            </a:pPr>
            <a:r>
              <a:rPr lang="en-US" dirty="0"/>
              <a:t>developing mature values and behavioral controls used to assess acceptable and unacceptable behaviors </a:t>
            </a:r>
          </a:p>
          <a:p>
            <a:pPr marL="685800" lvl="1" indent="-228600">
              <a:buFont typeface="+mj-lt"/>
              <a:buAutoNum type="arabicPeriod"/>
            </a:pPr>
            <a:r>
              <a:rPr lang="en-US" dirty="0"/>
              <a:t>building and sustaining healthy relationships with peers and adults </a:t>
            </a:r>
          </a:p>
          <a:p>
            <a:pPr marL="685800" lvl="1" indent="-228600">
              <a:buFont typeface="+mj-lt"/>
              <a:buAutoNum type="arabicPeriod"/>
            </a:pPr>
            <a:r>
              <a:rPr lang="en-US" dirty="0"/>
              <a:t>gaining independence from parents and other adults while maintaining strong connections with them</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39</a:t>
            </a:fld>
            <a:endParaRPr lang="en-US"/>
          </a:p>
        </p:txBody>
      </p:sp>
    </p:spTree>
    <p:extLst>
      <p:ext uri="{BB962C8B-B14F-4D97-AF65-F5344CB8AC3E}">
        <p14:creationId xmlns:p14="http://schemas.microsoft.com/office/powerpoint/2010/main" val="3772945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concept of developing adolescent’s self-advocacy skills and resourcefulness. </a:t>
            </a:r>
          </a:p>
          <a:p>
            <a:endParaRPr lang="en-US" dirty="0"/>
          </a:p>
          <a:p>
            <a:pPr marL="0" lvl="0" indent="0">
              <a:buNone/>
            </a:pPr>
            <a:r>
              <a:rPr lang="en-US" b="1" dirty="0"/>
              <a:t>Concrete Support in Times of Need</a:t>
            </a:r>
          </a:p>
          <a:p>
            <a:pPr marL="0" lvl="0" indent="0">
              <a:buNone/>
            </a:pPr>
            <a:endParaRPr lang="en-US" dirty="0"/>
          </a:p>
          <a:p>
            <a:pPr marL="228600" lvl="0" indent="-228600">
              <a:buFont typeface="+mj-lt"/>
              <a:buAutoNum type="alphaLcPeriod"/>
            </a:pPr>
            <a:r>
              <a:rPr lang="en-US" dirty="0"/>
              <a:t>being able to identify, find, and receive the basic necessities everyone deserves, as well as specialized services (e.g., medical, mental health, social, educational, or legal) </a:t>
            </a:r>
          </a:p>
          <a:p>
            <a:pPr marL="228600" lvl="0" indent="-228600">
              <a:buFont typeface="+mj-lt"/>
              <a:buAutoNum type="alphaLcPeriod"/>
            </a:pPr>
            <a:r>
              <a:rPr lang="en-US" dirty="0"/>
              <a:t>being resourceful </a:t>
            </a:r>
          </a:p>
          <a:p>
            <a:pPr marL="228600" lvl="0" indent="-228600">
              <a:buFont typeface="+mj-lt"/>
              <a:buAutoNum type="alphaLcPeriod"/>
            </a:pPr>
            <a:r>
              <a:rPr lang="en-US" dirty="0"/>
              <a:t>understanding one’s rights in accessing eligible services </a:t>
            </a:r>
          </a:p>
          <a:p>
            <a:pPr marL="228600" lvl="0" indent="-228600">
              <a:buFont typeface="+mj-lt"/>
              <a:buAutoNum type="alphaLcPeriod"/>
            </a:pPr>
            <a:r>
              <a:rPr lang="en-US" dirty="0"/>
              <a:t>navigating through service systems </a:t>
            </a:r>
          </a:p>
          <a:p>
            <a:pPr marL="228600" lvl="0" indent="-228600">
              <a:buFont typeface="+mj-lt"/>
              <a:buAutoNum type="alphaLcPeriod"/>
            </a:pPr>
            <a:r>
              <a:rPr lang="en-US" dirty="0"/>
              <a:t>seeking help when needed </a:t>
            </a:r>
          </a:p>
          <a:p>
            <a:pPr marL="228600" lvl="0" indent="-228600">
              <a:buFont typeface="+mj-lt"/>
              <a:buAutoNum type="alphaLcPeriod"/>
            </a:pPr>
            <a:r>
              <a:rPr lang="en-US" dirty="0"/>
              <a:t>being treated respectfully and with dignity when seeking and receiving services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40</a:t>
            </a:fld>
            <a:endParaRPr lang="en-US"/>
          </a:p>
        </p:txBody>
      </p:sp>
    </p:spTree>
    <p:extLst>
      <p:ext uri="{BB962C8B-B14F-4D97-AF65-F5344CB8AC3E}">
        <p14:creationId xmlns:p14="http://schemas.microsoft.com/office/powerpoint/2010/main" val="1283202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this concept which is one of the most important aspects that aid healthy adolescent development. As adolescents are learning these skills during a critical time, it should be emphasized that they need assistance with these concepts from adults in their lives. </a:t>
            </a:r>
          </a:p>
          <a:p>
            <a:endParaRPr lang="en-US" dirty="0"/>
          </a:p>
          <a:p>
            <a:pPr marL="0" lvl="0" indent="0">
              <a:buNone/>
            </a:pPr>
            <a:r>
              <a:rPr lang="en-US" b="1" dirty="0"/>
              <a:t>Cognitive and Social Emotional Competence</a:t>
            </a:r>
          </a:p>
          <a:p>
            <a:pPr marL="0" lvl="0" indent="0">
              <a:buNone/>
            </a:pPr>
            <a:endParaRPr lang="en-US" dirty="0"/>
          </a:p>
          <a:p>
            <a:pPr marL="228600" lvl="0" indent="-228600">
              <a:buFont typeface="+mj-lt"/>
              <a:buAutoNum type="alphaLcPeriod"/>
            </a:pPr>
            <a:r>
              <a:rPr lang="en-US" dirty="0"/>
              <a:t>developing executive function skills (e.g., considering potential consequences; seeing alternate solutions to problems) </a:t>
            </a:r>
          </a:p>
          <a:p>
            <a:pPr marL="228600" lvl="0" indent="-228600">
              <a:buFont typeface="+mj-lt"/>
              <a:buAutoNum type="alphaLcPeriod"/>
            </a:pPr>
            <a:r>
              <a:rPr lang="en-US" dirty="0"/>
              <a:t>engaging in self-regulating behaviors (e.g., control of thinking and feelings; staying on task in the face of distractions) </a:t>
            </a:r>
          </a:p>
          <a:p>
            <a:pPr marL="228600" lvl="0" indent="-228600">
              <a:buFont typeface="+mj-lt"/>
              <a:buAutoNum type="alphaLcPeriod"/>
            </a:pPr>
            <a:r>
              <a:rPr lang="en-US" dirty="0"/>
              <a:t>developing character strengths (e.g., persistence, gratitude, integrity) </a:t>
            </a:r>
          </a:p>
          <a:p>
            <a:pPr marL="228600" lvl="0" indent="-228600">
              <a:buFont typeface="+mj-lt"/>
              <a:buAutoNum type="alphaLcPeriod"/>
            </a:pPr>
            <a:r>
              <a:rPr lang="en-US" dirty="0"/>
              <a:t>experiencing positive emotions (e.g., joy, optimism, faith, compassion for others) </a:t>
            </a:r>
          </a:p>
          <a:p>
            <a:pPr marL="228600" lvl="0" indent="-228600">
              <a:buFont typeface="+mj-lt"/>
              <a:buAutoNum type="alphaLcPeriod"/>
            </a:pPr>
            <a:r>
              <a:rPr lang="en-US" dirty="0"/>
              <a:t>taking responsibility for one’s self and one’s decisions </a:t>
            </a:r>
          </a:p>
          <a:p>
            <a:pPr marL="228600" lvl="0" indent="-228600">
              <a:buFont typeface="+mj-lt"/>
              <a:buAutoNum type="alphaLcPeriod"/>
            </a:pPr>
            <a:r>
              <a:rPr lang="en-US" dirty="0"/>
              <a:t>developing self-awareness, self-esteem, self-efficacy, and self-compassion </a:t>
            </a:r>
          </a:p>
          <a:p>
            <a:pPr marL="228600" lvl="0" indent="-228600">
              <a:buFont typeface="+mj-lt"/>
              <a:buAutoNum type="alphaLcPeriod"/>
            </a:pPr>
            <a:r>
              <a:rPr lang="en-US" dirty="0"/>
              <a:t>committing to and preparing to achieve productive goals</a:t>
            </a:r>
          </a:p>
          <a:p>
            <a:pPr marL="228600" lvl="0" indent="-228600">
              <a:buFont typeface="+mj-lt"/>
              <a:buAutoNum type="alphaLcPeriod"/>
            </a:pPr>
            <a:r>
              <a:rPr lang="en-US" dirty="0"/>
              <a:t>having both positive images of the person one wants to become and negative images of the person one wants to avoid becoming, as well as plans to achieve the possible selves</a:t>
            </a:r>
          </a:p>
          <a:p>
            <a:pPr marL="0" lvl="0" indent="0">
              <a:buFont typeface="+mj-lt"/>
              <a:buNone/>
            </a:pPr>
            <a:br>
              <a:rPr lang="en-US" dirty="0"/>
            </a:b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41</a:t>
            </a:fld>
            <a:endParaRPr lang="en-US"/>
          </a:p>
        </p:txBody>
      </p:sp>
    </p:spTree>
    <p:extLst>
      <p:ext uri="{BB962C8B-B14F-4D97-AF65-F5344CB8AC3E}">
        <p14:creationId xmlns:p14="http://schemas.microsoft.com/office/powerpoint/2010/main" val="108669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review the bio-psychosocial model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impact of substance use/abuse's on neurological development.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developmental factors that promote wellness in youth.</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a:p>
        </p:txBody>
      </p:sp>
    </p:spTree>
    <p:extLst>
      <p:ext uri="{BB962C8B-B14F-4D97-AF65-F5344CB8AC3E}">
        <p14:creationId xmlns:p14="http://schemas.microsoft.com/office/powerpoint/2010/main" val="3313131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summarize the most important information from module two. </a:t>
            </a:r>
          </a:p>
          <a:p>
            <a:endParaRPr lang="en-US" dirty="0"/>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Adolescence is a confusing and stressful time for children.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 development is a process that begins roughly at 10 and ends in the mid-20s.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Substance abuse during adolescence has a negative impact on brain development.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Adolescents are still highly dependent in environmental factors to support them and teach them good choices.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In conclusion, adolescents should abstain from use of substances for healthy brain development.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42</a:t>
            </a:fld>
            <a:endParaRPr lang="en-US"/>
          </a:p>
        </p:txBody>
      </p:sp>
    </p:spTree>
    <p:extLst>
      <p:ext uri="{BB962C8B-B14F-4D97-AF65-F5344CB8AC3E}">
        <p14:creationId xmlns:p14="http://schemas.microsoft.com/office/powerpoint/2010/main" val="400450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topic of adolescent development by discussing facts about adolescence. </a:t>
            </a:r>
          </a:p>
          <a:p>
            <a:endParaRPr lang="en-US" dirty="0"/>
          </a:p>
          <a:p>
            <a:pPr>
              <a:buFont typeface="Arial" panose="020B0604020202020204" pitchFamily="34" charset="0"/>
              <a:buChar char="•"/>
            </a:pPr>
            <a:r>
              <a:rPr lang="en-US" b="1" dirty="0"/>
              <a:t>Adolescence is a period of transition between childhood to adulthood</a:t>
            </a:r>
            <a:r>
              <a:rPr lang="en-US" dirty="0"/>
              <a:t>: children at this stage go through tremendous changes. During this time, the changes can be confusing and overwhelming, thus cause emotional and behavioral patterns that signal stress. Children at these stages need consistent guidance and support. Young adolescents are particularly vulnerable when they are still developing. </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b="1" dirty="0"/>
              <a:t>Window of opportunity” concept:  </a:t>
            </a:r>
            <a:r>
              <a:rPr lang="en-US" dirty="0"/>
              <a:t>There are two windows of opportunity in human beings for maximum and rapid development; from birth to three and during adolescence. This is when the most intense brain development happens in a human being. </a:t>
            </a:r>
          </a:p>
          <a:p>
            <a:pPr>
              <a:buFont typeface="Arial" panose="020B0604020202020204" pitchFamily="34" charset="0"/>
              <a:buChar char="•"/>
            </a:pPr>
            <a:endParaRPr lang="en-US" dirty="0"/>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Cultural expression of adolescent development.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Examples: </a:t>
            </a:r>
            <a:r>
              <a:rPr lang="en-US" sz="2000" dirty="0" err="1">
                <a:latin typeface="Times New Roman" panose="02020603050405020304" pitchFamily="18" charset="0"/>
                <a:cs typeface="Times New Roman" panose="02020603050405020304" pitchFamily="18" charset="0"/>
              </a:rPr>
              <a:t>Quinceañeras</a:t>
            </a:r>
            <a:r>
              <a:rPr lang="en-US" sz="2000" dirty="0">
                <a:latin typeface="Times New Roman" panose="02020603050405020304" pitchFamily="18" charset="0"/>
                <a:cs typeface="Times New Roman" panose="02020603050405020304" pitchFamily="18" charset="0"/>
              </a:rPr>
              <a:t> in the Americas refers to a festivity where a young teenage girl is presented in society as a woman. Some of the rituals include; a religious mass, a reception, a choreographed dance and some symbolic rituals include the young girl passing down a doll to a younger sibling, the same way she is leaving behind her childhood. This festivity comes from a combination of indigenous rituals and the introduction of Catholicism in the Americas. </a:t>
            </a:r>
          </a:p>
          <a:p>
            <a:pPr lvl="1">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Let’s discuss what are some rites of passages for adolescents in your context.</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349168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engage the group in conversation about examples they know in their context or rituals they have heard about from other cultures. The goal of this small exercise is to increase cultural awareness of how adolescents might experience their expectations in society. </a:t>
            </a:r>
          </a:p>
          <a:p>
            <a:endParaRPr lang="en-US" dirty="0"/>
          </a:p>
          <a:p>
            <a:r>
              <a:rPr lang="en-US" dirty="0"/>
              <a:t>The trainer can also provide these examples: </a:t>
            </a:r>
          </a:p>
          <a:p>
            <a:endParaRPr lang="en-US" dirty="0"/>
          </a:p>
          <a:p>
            <a:r>
              <a:rPr lang="en-US" sz="1200" b="1" i="0" u="sng" kern="1200" dirty="0">
                <a:solidFill>
                  <a:schemeClr val="tx1"/>
                </a:solidFill>
                <a:effectLst/>
                <a:latin typeface="+mn-lt"/>
                <a:ea typeface="+mn-ea"/>
                <a:cs typeface="+mn-cs"/>
              </a:rPr>
              <a:t>Jewish Tradition: </a:t>
            </a:r>
            <a:r>
              <a:rPr lang="en-US" sz="1200" b="1" i="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Bar and Bat Mitzvah</a:t>
            </a:r>
            <a:endParaRPr lang="en-US" sz="1200" b="1"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Jewish coming of age tradition, young boys and girls celebrate their Bar and Bat Mitzvahs at age 13 and 12 in order to demonstrate their commitment to their faith. It is a major symbol for teenagers to prove to society that they are faithful to the Jewish Law. </a:t>
            </a:r>
            <a:endParaRPr lang="en-US" dirty="0"/>
          </a:p>
          <a:p>
            <a:endParaRPr lang="en-US" dirty="0"/>
          </a:p>
          <a:p>
            <a:r>
              <a:rPr lang="en-US" sz="1200" b="1" i="0" u="sng"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Khatam Al Koran</a:t>
            </a:r>
            <a:r>
              <a:rPr lang="en-US" sz="1200" b="1" i="0" u="sng" kern="1200" dirty="0">
                <a:solidFill>
                  <a:schemeClr val="tx1"/>
                </a:solidFill>
                <a:effectLst/>
                <a:latin typeface="+mn-lt"/>
                <a:ea typeface="+mn-ea"/>
                <a:cs typeface="+mn-cs"/>
              </a:rPr>
              <a:t> Tradition: Malaysia</a:t>
            </a:r>
          </a:p>
          <a:p>
            <a:r>
              <a:rPr lang="en-US" sz="1200" b="0" i="0" kern="1200" dirty="0">
                <a:solidFill>
                  <a:schemeClr val="tx1"/>
                </a:solidFill>
                <a:effectLst/>
                <a:latin typeface="+mn-lt"/>
                <a:ea typeface="+mn-ea"/>
                <a:cs typeface="+mn-cs"/>
              </a:rPr>
              <a:t>In Malaysia, at age 11 Muslim girls celebrate Khatam Al Koran. Young girls spend years preparing for this event which demonstrates to society their growing maturity at their local mosque. In a large ceremony, girls recite the last chapter of the Koran to family, friends and society. </a:t>
            </a:r>
          </a:p>
          <a:p>
            <a:endParaRPr lang="en-US" sz="1200" b="0" i="0" u="none"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Japanese Tradition: </a:t>
            </a:r>
            <a:r>
              <a:rPr lang="en-US" sz="1200" b="1" i="0" u="sng" kern="1200" dirty="0" err="1">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Seijin</a:t>
            </a:r>
            <a:r>
              <a:rPr lang="en-US" sz="1200" b="1" i="0" u="sng"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-no-Hi</a:t>
            </a:r>
            <a:endParaRPr lang="en-US" sz="1200" b="1"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Japan, the second Monday of January marks a special day- the day in which 20 year </a:t>
            </a:r>
            <a:r>
              <a:rPr lang="en-US" sz="1200" b="0" i="0" kern="1200" dirty="0" err="1">
                <a:solidFill>
                  <a:schemeClr val="tx1"/>
                </a:solidFill>
                <a:effectLst/>
                <a:latin typeface="+mn-lt"/>
                <a:ea typeface="+mn-ea"/>
                <a:cs typeface="+mn-cs"/>
              </a:rPr>
              <a:t>olds</a:t>
            </a:r>
            <a:r>
              <a:rPr lang="en-US" sz="1200" b="0" i="0" kern="1200" dirty="0">
                <a:solidFill>
                  <a:schemeClr val="tx1"/>
                </a:solidFill>
                <a:effectLst/>
                <a:latin typeface="+mn-lt"/>
                <a:ea typeface="+mn-ea"/>
                <a:cs typeface="+mn-cs"/>
              </a:rPr>
              <a:t> get to dress up in their finest traditional attire, attend a ceremony in local city offices, receive gifts, and party to their hearts’ content amongst friends and family. It’s their Coming of Age Festival, otherwise known as </a:t>
            </a:r>
            <a:r>
              <a:rPr lang="en-US" sz="1200" b="0" i="0" kern="1200" dirty="0" err="1">
                <a:solidFill>
                  <a:schemeClr val="tx1"/>
                </a:solidFill>
                <a:effectLst/>
                <a:latin typeface="+mn-lt"/>
                <a:ea typeface="+mn-ea"/>
                <a:cs typeface="+mn-cs"/>
              </a:rPr>
              <a:t>Seijin</a:t>
            </a:r>
            <a:r>
              <a:rPr lang="en-US" sz="1200" b="0" i="0" kern="1200" dirty="0">
                <a:solidFill>
                  <a:schemeClr val="tx1"/>
                </a:solidFill>
                <a:effectLst/>
                <a:latin typeface="+mn-lt"/>
                <a:ea typeface="+mn-ea"/>
                <a:cs typeface="+mn-cs"/>
              </a:rPr>
              <a:t>-no-Hi.</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359085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introduce </a:t>
            </a:r>
            <a:r>
              <a:rPr lang="en-US" sz="1200" b="0" i="0" kern="1200" dirty="0">
                <a:solidFill>
                  <a:schemeClr val="tx1"/>
                </a:solidFill>
                <a:effectLst/>
                <a:latin typeface="+mn-lt"/>
                <a:ea typeface="+mn-ea"/>
                <a:cs typeface="+mn-cs"/>
              </a:rPr>
              <a:t>The Life Course Health Development (LCHD) Framework. This framework explains the various factors that influence human development depending on the context and resources. The audience can find the image above in Appendix A. </a:t>
            </a:r>
          </a:p>
          <a:p>
            <a:endParaRPr lang="en-US" dirty="0"/>
          </a:p>
          <a:p>
            <a:r>
              <a:rPr lang="en-US" sz="1200" b="0" i="0" kern="1200" dirty="0">
                <a:solidFill>
                  <a:schemeClr val="tx1"/>
                </a:solidFill>
                <a:effectLst/>
                <a:latin typeface="+mn-lt"/>
                <a:ea typeface="+mn-ea"/>
                <a:cs typeface="+mn-cs"/>
              </a:rPr>
              <a:t>The LCHD framework presented here is based on four related principles that explain how biological factors and environments transform individual biobehavioral functioning across the lifespan or life course.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multiple contexts of health development.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design and process of health development.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Mechanisms that account for variation in the trajectories of health development.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integration of multiple time frames of health development.</a:t>
            </a:r>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322750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types of development and will point out that each will be discussed in the following slides. The trainer should say that we will heavily discuss the physical development at the biological and neurological level. Then we will go through the typical stages of adolescence.  </a:t>
            </a:r>
          </a:p>
        </p:txBody>
      </p:sp>
      <p:sp>
        <p:nvSpPr>
          <p:cNvPr id="4" name="Slide Number Placeholder 3"/>
          <p:cNvSpPr>
            <a:spLocks noGrp="1"/>
          </p:cNvSpPr>
          <p:nvPr>
            <p:ph type="sldNum" sz="quarter" idx="5"/>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387136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conduct a small exercise where each participant will raise their hand if they find the statement to be true. The trainer will call on those who raise their hand to explain why they believe their position. Then the trainer will explain the research behind the statements. All statements are true. This exercise should take about 20 minutes. </a:t>
            </a:r>
          </a:p>
          <a:p>
            <a:endParaRPr lang="en-US" dirty="0"/>
          </a:p>
          <a:p>
            <a:pPr>
              <a:buFont typeface="Arial" panose="020B0604020202020204" pitchFamily="34" charset="0"/>
              <a:buChar char="•"/>
            </a:pPr>
            <a:r>
              <a:rPr lang="en-US" dirty="0"/>
              <a:t>Is it normal that adolescents to...</a:t>
            </a:r>
          </a:p>
          <a:p>
            <a:pPr lvl="1">
              <a:buFont typeface="Arial" panose="020B0604020202020204" pitchFamily="34" charset="0"/>
              <a:buChar char="•"/>
            </a:pPr>
            <a:r>
              <a:rPr lang="en-US" b="1" dirty="0"/>
              <a:t>Argue just because they want to?</a:t>
            </a:r>
            <a:r>
              <a:rPr lang="en-US" dirty="0"/>
              <a:t> Adolescents are practicing cognitive skills that help them see both sides of a problem, therefore they might go on tangents and also might contradict themselves, this can be frustrating for adults but it is necessary that they practice these skills. </a:t>
            </a:r>
          </a:p>
          <a:p>
            <a:pPr lvl="1">
              <a:buFont typeface="Arial" panose="020B0604020202020204" pitchFamily="34" charset="0"/>
              <a:buChar char="•"/>
            </a:pPr>
            <a:r>
              <a:rPr lang="en-US" b="1" dirty="0"/>
              <a:t>Jump to conclusions? </a:t>
            </a:r>
            <a:r>
              <a:rPr lang="en-US" dirty="0"/>
              <a:t>Adolescents are more likely to jump to conclusion as they’re continuing to learn how to have complex conversations. The shame of being wrong can be highly stressful for the adolescent. </a:t>
            </a:r>
          </a:p>
          <a:p>
            <a:pPr lvl="1">
              <a:buFont typeface="Arial" panose="020B0604020202020204" pitchFamily="34" charset="0"/>
              <a:buChar char="•"/>
            </a:pPr>
            <a:r>
              <a:rPr lang="en-US" b="1" dirty="0"/>
              <a:t>Be self-centered? </a:t>
            </a:r>
            <a:r>
              <a:rPr lang="en-US" dirty="0"/>
              <a:t>Adolescents are just becoming aware of themselves, their identities and their place in the world. Therefore they think about themselves a lot and it happens at home, school and with peers. Thinking about others is a skill they’re learning as well and should be encouraged. </a:t>
            </a:r>
          </a:p>
          <a:p>
            <a:pPr lvl="1">
              <a:buFont typeface="Arial" panose="020B0604020202020204" pitchFamily="34" charset="0"/>
              <a:buChar char="•"/>
            </a:pPr>
            <a:r>
              <a:rPr lang="en-US" b="1" dirty="0"/>
              <a:t>Constantly find adults wrong? </a:t>
            </a:r>
            <a:r>
              <a:rPr lang="en-US" dirty="0"/>
              <a:t>Adolescents are becoming aware of the flaws in adults and the world. Therefore, they will challenge adult’s positions more often as they have a need to understand the complexity of situations. </a:t>
            </a:r>
          </a:p>
          <a:p>
            <a:pPr lvl="1">
              <a:buFont typeface="Arial" panose="020B0604020202020204" pitchFamily="34" charset="0"/>
              <a:buChar char="•"/>
            </a:pPr>
            <a:r>
              <a:rPr lang="en-US" b="1" dirty="0"/>
              <a:t>Be dramatic? </a:t>
            </a:r>
            <a:r>
              <a:rPr lang="en-US" dirty="0"/>
              <a:t>Everything in their development is just beginning as we will learn in the next slides. This can be a confusing time and can lead to strong expressions of their feelings. Adults carry larger responsibilities that adolescents don’t and might not place importance on the adolescents’ problems, making the adolescent frustrated.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358829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3/9/2020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earch-institute.org/content/40-developmental-assets-adolescents-ages-12-1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dirty="0">
                <a:solidFill>
                  <a:schemeClr val="accent2"/>
                </a:solidFill>
                <a:latin typeface="Times New Roman" panose="02020603050405020304" pitchFamily="18" charset="0"/>
                <a:cs typeface="Times New Roman" panose="02020603050405020304" pitchFamily="18" charset="0"/>
              </a:rPr>
              <a:t>Adolescent Development </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Rectangle 19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result for puberty">
            <a:extLst>
              <a:ext uri="{FF2B5EF4-FFF2-40B4-BE49-F238E27FC236}">
                <a16:creationId xmlns:a16="http://schemas.microsoft.com/office/drawing/2014/main" id="{510DD286-D39B-4029-BA75-95C860CDBC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1368" y="131734"/>
            <a:ext cx="9725658" cy="620010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95C3855-2AB1-4A24-BF87-C8AC5EC22B4E}"/>
              </a:ext>
            </a:extLst>
          </p:cNvPr>
          <p:cNvSpPr txBox="1"/>
          <p:nvPr/>
        </p:nvSpPr>
        <p:spPr>
          <a:xfrm>
            <a:off x="6949777" y="6512868"/>
            <a:ext cx="4798108" cy="276999"/>
          </a:xfrm>
          <a:prstGeom prst="rect">
            <a:avLst/>
          </a:prstGeom>
          <a:noFill/>
        </p:spPr>
        <p:txBody>
          <a:bodyPr wrap="none" rtlCol="0">
            <a:spAutoFit/>
          </a:bodyPr>
          <a:lstStyle/>
          <a:p>
            <a:pPr>
              <a:spcAft>
                <a:spcPts val="600"/>
              </a:spcAft>
            </a:pP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(Hopkinsmedicine.org, 2020; Standfordchildrens.org, 2020</a:t>
            </a:r>
            <a:r>
              <a:rPr lang="en-US" sz="1200"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99669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C1B7-F2B1-4BC7-A0E2-1CB4C280EBF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SEXUAL DEVELOPMENT</a:t>
            </a:r>
          </a:p>
        </p:txBody>
      </p:sp>
      <p:sp>
        <p:nvSpPr>
          <p:cNvPr id="3" name="Content Placeholder 2">
            <a:extLst>
              <a:ext uri="{FF2B5EF4-FFF2-40B4-BE49-F238E27FC236}">
                <a16:creationId xmlns:a16="http://schemas.microsoft.com/office/drawing/2014/main" id="{2D9D0C9A-A3FB-4706-B102-8B3199E55116}"/>
              </a:ext>
            </a:extLst>
          </p:cNvPr>
          <p:cNvSpPr>
            <a:spLocks noGrp="1"/>
          </p:cNvSpPr>
          <p:nvPr>
            <p:ph idx="1"/>
          </p:nvPr>
        </p:nvSpPr>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Adolescence prepares the body for reproduction.</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Sexual Development Vs. Gender Identity. </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Sexuality is a complex and fluid concept.</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4010725F-8DD9-4C22-B96B-FD8B2FE9E1B6}"/>
              </a:ext>
            </a:extLst>
          </p:cNvPr>
          <p:cNvSpPr txBox="1"/>
          <p:nvPr/>
        </p:nvSpPr>
        <p:spPr>
          <a:xfrm>
            <a:off x="6799690" y="6402120"/>
            <a:ext cx="5392310" cy="338554"/>
          </a:xfrm>
          <a:prstGeom prst="rect">
            <a:avLst/>
          </a:prstGeom>
          <a:noFill/>
        </p:spPr>
        <p:txBody>
          <a:bodyPr wrap="none" rtlCol="0">
            <a:spAutoFit/>
          </a:bodyPr>
          <a:lstStyle/>
          <a:p>
            <a:r>
              <a:rPr lang="en-US" sz="1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(Hopkinsmedicine.org, 2020; Standfordchildrens.org, 2020)</a:t>
            </a:r>
          </a:p>
        </p:txBody>
      </p:sp>
    </p:spTree>
    <p:extLst>
      <p:ext uri="{BB962C8B-B14F-4D97-AF65-F5344CB8AC3E}">
        <p14:creationId xmlns:p14="http://schemas.microsoft.com/office/powerpoint/2010/main" val="224651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9DA32D9-6F93-4EC5-8169-BA1AE693FBF5}"/>
              </a:ext>
            </a:extLst>
          </p:cNvPr>
          <p:cNvSpPr>
            <a:spLocks noGrp="1"/>
          </p:cNvSpPr>
          <p:nvPr>
            <p:ph type="title"/>
          </p:nvPr>
        </p:nvSpPr>
        <p:spPr>
          <a:xfrm>
            <a:off x="492370" y="516835"/>
            <a:ext cx="3084844" cy="2103875"/>
          </a:xfrm>
        </p:spPr>
        <p:txBody>
          <a:bodyPr>
            <a:normAutofit/>
          </a:bodyPr>
          <a:lstStyle/>
          <a:p>
            <a:pPr algn="ctr"/>
            <a:r>
              <a:rPr lang="en-US" sz="2800" b="1" dirty="0">
                <a:solidFill>
                  <a:srgbClr val="FFFFFF"/>
                </a:solidFill>
                <a:latin typeface="Times New Roman" panose="02020603050405020304" pitchFamily="18" charset="0"/>
                <a:cs typeface="Times New Roman" panose="02020603050405020304" pitchFamily="18" charset="0"/>
              </a:rPr>
              <a:t>SEXUAL DEVELOPMENT EXERCISE </a:t>
            </a:r>
          </a:p>
        </p:txBody>
      </p:sp>
      <p:sp>
        <p:nvSpPr>
          <p:cNvPr id="9" name="Content Placeholder 8">
            <a:extLst>
              <a:ext uri="{FF2B5EF4-FFF2-40B4-BE49-F238E27FC236}">
                <a16:creationId xmlns:a16="http://schemas.microsoft.com/office/drawing/2014/main" id="{4DED593E-E3CA-4567-B496-E3E8CC25B7E5}"/>
              </a:ext>
            </a:extLst>
          </p:cNvPr>
          <p:cNvSpPr>
            <a:spLocks noGrp="1"/>
          </p:cNvSpPr>
          <p:nvPr>
            <p:ph idx="1"/>
          </p:nvPr>
        </p:nvSpPr>
        <p:spPr>
          <a:xfrm>
            <a:off x="492370" y="2892339"/>
            <a:ext cx="3084844" cy="3335519"/>
          </a:xfrm>
        </p:spPr>
        <p:txBody>
          <a:bodyPr>
            <a:normAutofit/>
          </a:bodyPr>
          <a:lstStyle/>
          <a:p>
            <a:pPr>
              <a:buFont typeface="Arial" panose="020B0604020202020204" pitchFamily="34" charset="0"/>
              <a:buChar char="•"/>
            </a:pPr>
            <a:r>
              <a:rPr lang="en-US" sz="1800" dirty="0">
                <a:solidFill>
                  <a:srgbClr val="FFFFFF"/>
                </a:solidFill>
                <a:latin typeface="Times New Roman" panose="02020603050405020304" pitchFamily="18" charset="0"/>
                <a:cs typeface="Times New Roman" panose="02020603050405020304" pitchFamily="18" charset="0"/>
              </a:rPr>
              <a:t>Find the </a:t>
            </a:r>
            <a:r>
              <a:rPr lang="en-US" sz="1800" dirty="0" err="1">
                <a:solidFill>
                  <a:srgbClr val="FFFFFF"/>
                </a:solidFill>
                <a:latin typeface="Times New Roman" panose="02020603050405020304" pitchFamily="18" charset="0"/>
                <a:cs typeface="Times New Roman" panose="02020603050405020304" pitchFamily="18" charset="0"/>
              </a:rPr>
              <a:t>Genderbread</a:t>
            </a:r>
            <a:r>
              <a:rPr lang="en-US" sz="1800" dirty="0">
                <a:solidFill>
                  <a:srgbClr val="FFFFFF"/>
                </a:solidFill>
                <a:latin typeface="Times New Roman" panose="02020603050405020304" pitchFamily="18" charset="0"/>
                <a:cs typeface="Times New Roman" panose="02020603050405020304" pitchFamily="18" charset="0"/>
              </a:rPr>
              <a:t> Person in Appendix A. </a:t>
            </a:r>
          </a:p>
          <a:p>
            <a:pPr>
              <a:buFont typeface="Arial" panose="020B0604020202020204" pitchFamily="34" charset="0"/>
              <a:buChar char="•"/>
            </a:pPr>
            <a:r>
              <a:rPr lang="en-US" sz="1800" dirty="0">
                <a:solidFill>
                  <a:srgbClr val="FFFFFF"/>
                </a:solidFill>
                <a:latin typeface="Times New Roman" panose="02020603050405020304" pitchFamily="18" charset="0"/>
                <a:cs typeface="Times New Roman" panose="02020603050405020304" pitchFamily="18" charset="0"/>
              </a:rPr>
              <a:t>Take a few minutes to read throughout the page. </a:t>
            </a:r>
          </a:p>
          <a:p>
            <a:pPr>
              <a:buFont typeface="Arial" panose="020B0604020202020204" pitchFamily="34" charset="0"/>
              <a:buChar char="•"/>
            </a:pPr>
            <a:r>
              <a:rPr lang="en-US" sz="1800" dirty="0">
                <a:solidFill>
                  <a:srgbClr val="FFFFFF"/>
                </a:solidFill>
                <a:latin typeface="Times New Roman" panose="02020603050405020304" pitchFamily="18" charset="0"/>
                <a:cs typeface="Times New Roman" panose="02020603050405020304" pitchFamily="18" charset="0"/>
              </a:rPr>
              <a:t>Identify your own sexual identity, expression, gender, sex and sexual orientation. </a:t>
            </a: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icture containing screenshot&#10;&#10;Description automatically generated">
            <a:extLst>
              <a:ext uri="{FF2B5EF4-FFF2-40B4-BE49-F238E27FC236}">
                <a16:creationId xmlns:a16="http://schemas.microsoft.com/office/drawing/2014/main" id="{664E0C36-2430-40D8-AD88-415940141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570" y="-39756"/>
            <a:ext cx="5261144" cy="6745058"/>
          </a:xfrm>
          <a:prstGeom prst="rect">
            <a:avLst/>
          </a:prstGeom>
        </p:spPr>
      </p:pic>
    </p:spTree>
    <p:extLst>
      <p:ext uri="{BB962C8B-B14F-4D97-AF65-F5344CB8AC3E}">
        <p14:creationId xmlns:p14="http://schemas.microsoft.com/office/powerpoint/2010/main" val="202132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907E-7614-4AC9-8F39-D1C7BE4D167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EMOTIONAL/COGNITIVE  DEVELOPMENT </a:t>
            </a:r>
          </a:p>
        </p:txBody>
      </p:sp>
      <p:sp>
        <p:nvSpPr>
          <p:cNvPr id="3" name="Content Placeholder 2">
            <a:extLst>
              <a:ext uri="{FF2B5EF4-FFF2-40B4-BE49-F238E27FC236}">
                <a16:creationId xmlns:a16="http://schemas.microsoft.com/office/drawing/2014/main" id="{E72E56BF-1D03-47AE-82A9-4EEB3EA02851}"/>
              </a:ext>
            </a:extLst>
          </p:cNvPr>
          <p:cNvSpPr>
            <a:spLocks noGrp="1"/>
          </p:cNvSpPr>
          <p:nvPr>
            <p:ph idx="1"/>
          </p:nvPr>
        </p:nvSpPr>
        <p:spPr/>
        <p:txBody>
          <a:bodyPr/>
          <a:lstStyle/>
          <a:p>
            <a:pPr>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Areas of major development: </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Abstract thinking</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Sense of identity </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Independence </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Responsibility</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Moral reasoning </a:t>
            </a:r>
          </a:p>
          <a:p>
            <a:pPr marL="201168" lvl="1" indent="0">
              <a:buNone/>
            </a:pPr>
            <a:endParaRPr lang="en-US" dirty="0"/>
          </a:p>
        </p:txBody>
      </p:sp>
      <p:sp>
        <p:nvSpPr>
          <p:cNvPr id="4" name="TextBox 3">
            <a:extLst>
              <a:ext uri="{FF2B5EF4-FFF2-40B4-BE49-F238E27FC236}">
                <a16:creationId xmlns:a16="http://schemas.microsoft.com/office/drawing/2014/main" id="{2ED241BA-E8D5-4CA9-B35B-577FFD9C08A1}"/>
              </a:ext>
            </a:extLst>
          </p:cNvPr>
          <p:cNvSpPr txBox="1"/>
          <p:nvPr/>
        </p:nvSpPr>
        <p:spPr>
          <a:xfrm>
            <a:off x="7508154" y="6386731"/>
            <a:ext cx="468384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(APA, 2002; Raising Children Network, 2018)</a:t>
            </a:r>
          </a:p>
        </p:txBody>
      </p:sp>
    </p:spTree>
    <p:extLst>
      <p:ext uri="{BB962C8B-B14F-4D97-AF65-F5344CB8AC3E}">
        <p14:creationId xmlns:p14="http://schemas.microsoft.com/office/powerpoint/2010/main" val="269099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A80F-DECB-4942-9D03-44A0E1EA8599}"/>
              </a:ext>
            </a:extLst>
          </p:cNvPr>
          <p:cNvSpPr>
            <a:spLocks noGrp="1"/>
          </p:cNvSpPr>
          <p:nvPr>
            <p:ph type="title"/>
          </p:nvPr>
        </p:nvSpPr>
        <p:spPr>
          <a:xfrm>
            <a:off x="1066800" y="2201900"/>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STAGES OF ADOLESCENCE </a:t>
            </a:r>
          </a:p>
        </p:txBody>
      </p:sp>
    </p:spTree>
    <p:extLst>
      <p:ext uri="{BB962C8B-B14F-4D97-AF65-F5344CB8AC3E}">
        <p14:creationId xmlns:p14="http://schemas.microsoft.com/office/powerpoint/2010/main" val="109058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6EDE-0613-41F4-B539-B4E40C8E1623}"/>
              </a:ext>
            </a:extLst>
          </p:cNvPr>
          <p:cNvSpPr>
            <a:spLocks noGrp="1"/>
          </p:cNvSpPr>
          <p:nvPr>
            <p:ph type="title"/>
          </p:nvPr>
        </p:nvSpPr>
        <p:spPr>
          <a:xfrm>
            <a:off x="1066800" y="29151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EARLY ADOLESCENCE</a:t>
            </a:r>
          </a:p>
        </p:txBody>
      </p:sp>
      <p:sp>
        <p:nvSpPr>
          <p:cNvPr id="3" name="Content Placeholder 2">
            <a:extLst>
              <a:ext uri="{FF2B5EF4-FFF2-40B4-BE49-F238E27FC236}">
                <a16:creationId xmlns:a16="http://schemas.microsoft.com/office/drawing/2014/main" id="{883A75A5-C895-4478-AEED-402BE8E18C8A}"/>
              </a:ext>
            </a:extLst>
          </p:cNvPr>
          <p:cNvSpPr>
            <a:spLocks noGrp="1"/>
          </p:cNvSpPr>
          <p:nvPr>
            <p:ph idx="1"/>
          </p:nvPr>
        </p:nvSpPr>
        <p:spPr>
          <a:xfrm>
            <a:off x="766379" y="1767915"/>
            <a:ext cx="7493000" cy="4720753"/>
          </a:xfrm>
        </p:spPr>
        <p:txBody>
          <a:bodyPr>
            <a:normAutofit fontScale="85000" lnSpcReduction="20000"/>
          </a:bodyPr>
          <a:lstStyle/>
          <a:p>
            <a:pPr marL="0" indent="0">
              <a:buNone/>
            </a:pPr>
            <a:r>
              <a:rPr lang="en-US" sz="2800" u="sng" dirty="0">
                <a:latin typeface="Times New Roman" panose="02020603050405020304" pitchFamily="18" charset="0"/>
                <a:cs typeface="Times New Roman" panose="02020603050405020304" pitchFamily="18" charset="0"/>
              </a:rPr>
              <a:t>Early Adolescence occurs between </a:t>
            </a:r>
          </a:p>
          <a:p>
            <a:pPr marL="0" indent="0">
              <a:buNone/>
            </a:pPr>
            <a:r>
              <a:rPr lang="en-US" sz="2800" u="sng" dirty="0">
                <a:latin typeface="Times New Roman" panose="02020603050405020304" pitchFamily="18" charset="0"/>
                <a:cs typeface="Times New Roman" panose="02020603050405020304" pitchFamily="18" charset="0"/>
              </a:rPr>
              <a:t>the ages of 10 – 14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Fast physical growth.</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Brain begins intense shaping.</a:t>
            </a:r>
          </a:p>
          <a:p>
            <a:pPr lvl="1">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Black and white thinking.</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Sense of identity </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Strongly identifies with peers. </a:t>
            </a:r>
          </a:p>
          <a:p>
            <a:pPr lvl="1">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Higher need for privacy.</a:t>
            </a:r>
          </a:p>
        </p:txBody>
      </p:sp>
      <p:pic>
        <p:nvPicPr>
          <p:cNvPr id="2054" name="Picture 6" descr="Related image">
            <a:extLst>
              <a:ext uri="{FF2B5EF4-FFF2-40B4-BE49-F238E27FC236}">
                <a16:creationId xmlns:a16="http://schemas.microsoft.com/office/drawing/2014/main" id="{B095BC71-5545-424F-842E-BF910D874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130" y="1635394"/>
            <a:ext cx="6494314" cy="46805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E18434-6A61-4CC0-9559-3368CC9F9947}"/>
              </a:ext>
            </a:extLst>
          </p:cNvPr>
          <p:cNvSpPr txBox="1"/>
          <p:nvPr/>
        </p:nvSpPr>
        <p:spPr>
          <a:xfrm>
            <a:off x="6535580" y="6488668"/>
            <a:ext cx="57141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(Allen &amp; Waterman, 2019; NPJS.org, 2015; </a:t>
            </a:r>
            <a:r>
              <a:rPr lang="en-US" b="1" dirty="0" err="1">
                <a:solidFill>
                  <a:schemeClr val="bg1"/>
                </a:solidFill>
                <a:latin typeface="Times New Roman" panose="02020603050405020304" pitchFamily="18" charset="0"/>
                <a:cs typeface="Times New Roman" panose="02020603050405020304" pitchFamily="18" charset="0"/>
              </a:rPr>
              <a:t>Sukel</a:t>
            </a:r>
            <a:r>
              <a:rPr lang="en-US" b="1" dirty="0">
                <a:solidFill>
                  <a:schemeClr val="bg1"/>
                </a:solidFill>
                <a:latin typeface="Times New Roman" panose="02020603050405020304" pitchFamily="18" charset="0"/>
                <a:cs typeface="Times New Roman" panose="02020603050405020304" pitchFamily="18" charset="0"/>
              </a:rPr>
              <a:t>, 2018)</a:t>
            </a:r>
          </a:p>
        </p:txBody>
      </p:sp>
    </p:spTree>
    <p:extLst>
      <p:ext uri="{BB962C8B-B14F-4D97-AF65-F5344CB8AC3E}">
        <p14:creationId xmlns:p14="http://schemas.microsoft.com/office/powerpoint/2010/main" val="49373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C211-EE91-40D8-A74A-D291E358C24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MIDDLE ADOLESCENCE </a:t>
            </a:r>
          </a:p>
        </p:txBody>
      </p:sp>
      <p:sp>
        <p:nvSpPr>
          <p:cNvPr id="3" name="Content Placeholder 2">
            <a:extLst>
              <a:ext uri="{FF2B5EF4-FFF2-40B4-BE49-F238E27FC236}">
                <a16:creationId xmlns:a16="http://schemas.microsoft.com/office/drawing/2014/main" id="{08683FB7-3555-4428-95C0-93A0386F2723}"/>
              </a:ext>
            </a:extLst>
          </p:cNvPr>
          <p:cNvSpPr>
            <a:spLocks noGrp="1"/>
          </p:cNvSpPr>
          <p:nvPr>
            <p:ph idx="1"/>
          </p:nvPr>
        </p:nvSpPr>
        <p:spPr>
          <a:xfrm>
            <a:off x="661033" y="1845734"/>
            <a:ext cx="10494647" cy="4023360"/>
          </a:xfrm>
        </p:spPr>
        <p:txBody>
          <a:bodyPr>
            <a:normAutofit lnSpcReduction="10000"/>
          </a:bodyPr>
          <a:lstStyle/>
          <a:p>
            <a:pPr marL="0" indent="0">
              <a:buNone/>
            </a:pPr>
            <a:r>
              <a:rPr lang="en-US" sz="2600" u="sng" dirty="0">
                <a:latin typeface="Times New Roman" panose="02020603050405020304" pitchFamily="18" charset="0"/>
                <a:cs typeface="Times New Roman" panose="02020603050405020304" pitchFamily="18" charset="0"/>
              </a:rPr>
              <a:t>Middle Adolescence occurs between </a:t>
            </a:r>
          </a:p>
          <a:p>
            <a:pPr marL="0" indent="0">
              <a:buNone/>
            </a:pPr>
            <a:r>
              <a:rPr lang="en-US" sz="2600" u="sng" dirty="0">
                <a:latin typeface="Times New Roman" panose="02020603050405020304" pitchFamily="18" charset="0"/>
                <a:cs typeface="Times New Roman" panose="02020603050405020304" pitchFamily="18" charset="0"/>
              </a:rPr>
              <a:t>the ages of 15 - 17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Physical changes continue.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 continues to change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Interest in romantic and sexual relationships.</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Child-parent conflict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Higher concern for others &amp; empathy</a:t>
            </a:r>
          </a:p>
          <a:p>
            <a:pPr>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7E0E4C3C-0E52-4784-B3E8-1CBC42840EF4}"/>
              </a:ext>
            </a:extLst>
          </p:cNvPr>
          <p:cNvSpPr txBox="1"/>
          <p:nvPr/>
        </p:nvSpPr>
        <p:spPr>
          <a:xfrm>
            <a:off x="5408989" y="6451882"/>
            <a:ext cx="678301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(Allen &amp; Waterman, 2019; NPJS.org, 2015;NSP, 2009;  </a:t>
            </a:r>
            <a:r>
              <a:rPr lang="en-US" b="1" dirty="0" err="1">
                <a:solidFill>
                  <a:schemeClr val="bg1"/>
                </a:solidFill>
                <a:latin typeface="Times New Roman" panose="02020603050405020304" pitchFamily="18" charset="0"/>
                <a:cs typeface="Times New Roman" panose="02020603050405020304" pitchFamily="18" charset="0"/>
              </a:rPr>
              <a:t>Sukel</a:t>
            </a:r>
            <a:r>
              <a:rPr lang="en-US" b="1" dirty="0">
                <a:solidFill>
                  <a:schemeClr val="bg1"/>
                </a:solidFill>
                <a:latin typeface="Times New Roman" panose="02020603050405020304" pitchFamily="18" charset="0"/>
                <a:cs typeface="Times New Roman" panose="02020603050405020304" pitchFamily="18" charset="0"/>
              </a:rPr>
              <a:t>, 2018)</a:t>
            </a:r>
          </a:p>
        </p:txBody>
      </p:sp>
      <p:pic>
        <p:nvPicPr>
          <p:cNvPr id="3074" name="Picture 2" descr="Image result for tweens">
            <a:extLst>
              <a:ext uri="{FF2B5EF4-FFF2-40B4-BE49-F238E27FC236}">
                <a16:creationId xmlns:a16="http://schemas.microsoft.com/office/drawing/2014/main" id="{386B69D5-8351-49B3-8B63-27AB1B2F0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466" y="2139055"/>
            <a:ext cx="5152501" cy="343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DA9E-D8A1-4E1B-B4E4-BF7710DE4F12}"/>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LATE ADOLESCENCE</a:t>
            </a:r>
          </a:p>
        </p:txBody>
      </p:sp>
      <p:sp>
        <p:nvSpPr>
          <p:cNvPr id="3" name="Content Placeholder 2">
            <a:extLst>
              <a:ext uri="{FF2B5EF4-FFF2-40B4-BE49-F238E27FC236}">
                <a16:creationId xmlns:a16="http://schemas.microsoft.com/office/drawing/2014/main" id="{F16BE78A-BCD1-4D3A-A0F2-74CBF13D2AB2}"/>
              </a:ext>
            </a:extLst>
          </p:cNvPr>
          <p:cNvSpPr>
            <a:spLocks noGrp="1"/>
          </p:cNvSpPr>
          <p:nvPr>
            <p:ph idx="1"/>
          </p:nvPr>
        </p:nvSpPr>
        <p:spPr/>
        <p:txBody>
          <a:bodyPr>
            <a:normAutofit/>
          </a:bodyPr>
          <a:lstStyle/>
          <a:p>
            <a:pPr marL="0" indent="0">
              <a:buNone/>
            </a:pPr>
            <a:r>
              <a:rPr lang="en-US" sz="2800" u="sng" dirty="0">
                <a:latin typeface="Times New Roman" panose="02020603050405020304" pitchFamily="18" charset="0"/>
                <a:cs typeface="Times New Roman" panose="02020603050405020304" pitchFamily="18" charset="0"/>
              </a:rPr>
              <a:t>Late Adolescence occurs between </a:t>
            </a:r>
          </a:p>
          <a:p>
            <a:pPr marL="0" indent="0">
              <a:buNone/>
            </a:pPr>
            <a:r>
              <a:rPr lang="en-US" sz="2800" u="sng" dirty="0">
                <a:latin typeface="Times New Roman" panose="02020603050405020304" pitchFamily="18" charset="0"/>
                <a:cs typeface="Times New Roman" panose="02020603050405020304" pitchFamily="18" charset="0"/>
              </a:rPr>
              <a:t>the ages of 18 – 24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Firmer sense of identity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Developed bodies</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Invincible complex</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 changes</a:t>
            </a:r>
          </a:p>
        </p:txBody>
      </p:sp>
      <p:sp>
        <p:nvSpPr>
          <p:cNvPr id="5" name="TextBox 4">
            <a:extLst>
              <a:ext uri="{FF2B5EF4-FFF2-40B4-BE49-F238E27FC236}">
                <a16:creationId xmlns:a16="http://schemas.microsoft.com/office/drawing/2014/main" id="{DBE1074E-6242-4506-8958-9C449A91D142}"/>
              </a:ext>
            </a:extLst>
          </p:cNvPr>
          <p:cNvSpPr txBox="1"/>
          <p:nvPr/>
        </p:nvSpPr>
        <p:spPr>
          <a:xfrm>
            <a:off x="5408989" y="6451882"/>
            <a:ext cx="678301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(Allen &amp; Waterman, 2019; NPJS.org, 2015;NSP, 2009;  </a:t>
            </a:r>
            <a:r>
              <a:rPr lang="en-US" b="1" dirty="0" err="1">
                <a:solidFill>
                  <a:schemeClr val="bg1"/>
                </a:solidFill>
                <a:latin typeface="Times New Roman" panose="02020603050405020304" pitchFamily="18" charset="0"/>
                <a:cs typeface="Times New Roman" panose="02020603050405020304" pitchFamily="18" charset="0"/>
              </a:rPr>
              <a:t>Sukel</a:t>
            </a:r>
            <a:r>
              <a:rPr lang="en-US" b="1" dirty="0">
                <a:solidFill>
                  <a:schemeClr val="bg1"/>
                </a:solidFill>
                <a:latin typeface="Times New Roman" panose="02020603050405020304" pitchFamily="18" charset="0"/>
                <a:cs typeface="Times New Roman" panose="02020603050405020304" pitchFamily="18" charset="0"/>
              </a:rPr>
              <a:t>, 2018)</a:t>
            </a:r>
          </a:p>
        </p:txBody>
      </p:sp>
      <p:pic>
        <p:nvPicPr>
          <p:cNvPr id="4098" name="Picture 2" descr="Related image">
            <a:extLst>
              <a:ext uri="{FF2B5EF4-FFF2-40B4-BE49-F238E27FC236}">
                <a16:creationId xmlns:a16="http://schemas.microsoft.com/office/drawing/2014/main" id="{822AF102-AAF4-4E50-9DD7-0476981C9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567" y="2159583"/>
            <a:ext cx="5106259" cy="339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DEF6-9AE2-44D9-934D-B0170B269B5F}"/>
              </a:ext>
            </a:extLst>
          </p:cNvPr>
          <p:cNvSpPr>
            <a:spLocks noGrp="1"/>
          </p:cNvSpPr>
          <p:nvPr>
            <p:ph type="title"/>
          </p:nvPr>
        </p:nvSpPr>
        <p:spPr>
          <a:xfrm>
            <a:off x="1481594" y="2844271"/>
            <a:ext cx="10058400" cy="1450757"/>
          </a:xfrm>
        </p:spPr>
        <p:txBody>
          <a:bodyPr/>
          <a:lstStyle/>
          <a:p>
            <a:r>
              <a:rPr lang="en-US" altLang="es-ES_tradnl" b="1" dirty="0">
                <a:solidFill>
                  <a:schemeClr val="accent2"/>
                </a:solidFill>
                <a:latin typeface="Times New Roman" panose="02020603050405020304" pitchFamily="18" charset="0"/>
                <a:cs typeface="Times New Roman" panose="02020603050405020304" pitchFamily="18" charset="0"/>
              </a:rPr>
              <a:t>BIO-PSYCHO-SOCIAL</a:t>
            </a:r>
            <a:r>
              <a:rPr lang="en-US" altLang="es-ES_tradnl"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altLang="es-ES_tradnl" b="1" dirty="0">
                <a:solidFill>
                  <a:schemeClr val="accent2"/>
                </a:solidFill>
                <a:latin typeface="Times New Roman" panose="02020603050405020304" pitchFamily="18" charset="0"/>
                <a:cs typeface="Times New Roman" panose="02020603050405020304" pitchFamily="18" charset="0"/>
              </a:rPr>
              <a:t>MODEL</a:t>
            </a:r>
            <a:br>
              <a:rPr lang="en-US" altLang="es-ES_tradnl" b="1" dirty="0">
                <a:solidFill>
                  <a:schemeClr val="accent2"/>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49229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ACDA86D1-AF51-49EA-A705-D6AEE1F02627}"/>
              </a:ext>
            </a:extLst>
          </p:cNvPr>
          <p:cNvSpPr txBox="1">
            <a:spLocks noChangeArrowheads="1"/>
          </p:cNvSpPr>
          <p:nvPr/>
        </p:nvSpPr>
        <p:spPr>
          <a:xfrm>
            <a:off x="8209305" y="772052"/>
            <a:ext cx="3401961" cy="368601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altLang="es-ES_tradnl" b="1" dirty="0">
                <a:solidFill>
                  <a:schemeClr val="accent2"/>
                </a:solidFill>
                <a:latin typeface="Times New Roman" panose="02020603050405020304" pitchFamily="18" charset="0"/>
                <a:cs typeface="Times New Roman" panose="02020603050405020304" pitchFamily="18" charset="0"/>
              </a:rPr>
              <a:t>BIO-PSYCHO-SOCIAL</a:t>
            </a:r>
            <a:r>
              <a:rPr lang="en-US" altLang="es-ES_tradnl"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altLang="es-ES_tradnl" b="1" dirty="0">
                <a:solidFill>
                  <a:schemeClr val="accent2"/>
                </a:solidFill>
                <a:latin typeface="Times New Roman" panose="02020603050405020304" pitchFamily="18" charset="0"/>
                <a:cs typeface="Times New Roman" panose="02020603050405020304" pitchFamily="18" charset="0"/>
              </a:rPr>
              <a:t>MODEL</a:t>
            </a:r>
          </a:p>
        </p:txBody>
      </p:sp>
      <p:cxnSp>
        <p:nvCxnSpPr>
          <p:cNvPr id="143" name="Straight Connector 14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4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C995C0B3-7AA0-4757-9ABF-EABB5277587C}"/>
              </a:ext>
            </a:extLst>
          </p:cNvPr>
          <p:cNvSpPr txBox="1"/>
          <p:nvPr/>
        </p:nvSpPr>
        <p:spPr>
          <a:xfrm>
            <a:off x="9337636" y="6455580"/>
            <a:ext cx="2721685"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(Researchgate.net, 2018)</a:t>
            </a:r>
          </a:p>
        </p:txBody>
      </p:sp>
      <p:graphicFrame>
        <p:nvGraphicFramePr>
          <p:cNvPr id="12" name="Content Placeholder 3">
            <a:extLst>
              <a:ext uri="{FF2B5EF4-FFF2-40B4-BE49-F238E27FC236}">
                <a16:creationId xmlns:a16="http://schemas.microsoft.com/office/drawing/2014/main" id="{D2197FFB-7C9E-4D4D-8EC5-1F3945C79653}"/>
              </a:ext>
            </a:extLst>
          </p:cNvPr>
          <p:cNvGraphicFramePr>
            <a:graphicFrameLocks noGrp="1"/>
          </p:cNvGraphicFramePr>
          <p:nvPr>
            <p:ph idx="1"/>
            <p:extLst>
              <p:ext uri="{D42A27DB-BD31-4B8C-83A1-F6EECF244321}">
                <p14:modId xmlns:p14="http://schemas.microsoft.com/office/powerpoint/2010/main" val="1033384053"/>
              </p:ext>
            </p:extLst>
          </p:nvPr>
        </p:nvGraphicFramePr>
        <p:xfrm>
          <a:off x="-3270800" y="63866"/>
          <a:ext cx="14882066" cy="639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22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1066800" y="5252936"/>
            <a:ext cx="10058400" cy="1028715"/>
          </a:xfrm>
        </p:spPr>
        <p:txBody>
          <a:bodyPr>
            <a:normAutofit/>
          </a:bodyPr>
          <a:lstStyle/>
          <a:p>
            <a:pPr algn="ctr"/>
            <a:r>
              <a:rPr lang="en-US" b="1">
                <a:solidFill>
                  <a:srgbClr val="FFFFFF"/>
                </a:solidFill>
                <a:latin typeface="Times New Roman" panose="02020603050405020304" pitchFamily="18" charset="0"/>
                <a:cs typeface="Times New Roman" panose="02020603050405020304" pitchFamily="18" charset="0"/>
              </a:rPr>
              <a:t>ADOLESCENT DEVELOPMENT</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1952799559"/>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C1ED7-54EA-40DD-B3D7-E272E49D2006}"/>
              </a:ext>
            </a:extLst>
          </p:cNvPr>
          <p:cNvSpPr>
            <a:spLocks noGrp="1"/>
          </p:cNvSpPr>
          <p:nvPr>
            <p:ph type="title"/>
          </p:nvPr>
        </p:nvSpPr>
        <p:spPr>
          <a:xfrm>
            <a:off x="7830094" y="634947"/>
            <a:ext cx="3719648" cy="1384272"/>
          </a:xfrm>
        </p:spPr>
        <p:txBody>
          <a:bodyPr>
            <a:normAutofit fontScale="90000"/>
          </a:bodyPr>
          <a:lstStyle/>
          <a:p>
            <a:r>
              <a:rPr lang="en-US" sz="2600" b="1" dirty="0">
                <a:solidFill>
                  <a:schemeClr val="accent2"/>
                </a:solidFill>
                <a:latin typeface="Times New Roman" panose="02020603050405020304" pitchFamily="18" charset="0"/>
                <a:cs typeface="Times New Roman" panose="02020603050405020304" pitchFamily="18" charset="0"/>
              </a:rPr>
              <a:t>CAUSES OF SUBSTANCE USE THROUGH THE LENS OF THE BIO-PSYCHOSOCIAL MODEL </a:t>
            </a:r>
          </a:p>
        </p:txBody>
      </p:sp>
      <p:cxnSp>
        <p:nvCxnSpPr>
          <p:cNvPr id="73" name="Straight Connector 7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E58544-6584-454E-9DEF-09A34B9C6B79}"/>
              </a:ext>
            </a:extLst>
          </p:cNvPr>
          <p:cNvSpPr>
            <a:spLocks noGrp="1"/>
          </p:cNvSpPr>
          <p:nvPr>
            <p:ph idx="1"/>
          </p:nvPr>
        </p:nvSpPr>
        <p:spPr>
          <a:xfrm>
            <a:off x="7859485" y="2366842"/>
            <a:ext cx="3690257" cy="247194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Biological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Psychological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Social</a:t>
            </a:r>
          </a:p>
        </p:txBody>
      </p:sp>
      <p:sp>
        <p:nvSpPr>
          <p:cNvPr id="75" name="Rectangle 7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ontent Placeholder 3">
            <a:extLst>
              <a:ext uri="{FF2B5EF4-FFF2-40B4-BE49-F238E27FC236}">
                <a16:creationId xmlns:a16="http://schemas.microsoft.com/office/drawing/2014/main" id="{1BE0A885-47CC-4769-8A8F-3D6A04BF2D38}"/>
              </a:ext>
            </a:extLst>
          </p:cNvPr>
          <p:cNvGraphicFramePr>
            <a:graphicFrameLocks/>
          </p:cNvGraphicFramePr>
          <p:nvPr>
            <p:extLst>
              <p:ext uri="{D42A27DB-BD31-4B8C-83A1-F6EECF244321}">
                <p14:modId xmlns:p14="http://schemas.microsoft.com/office/powerpoint/2010/main" val="3441842504"/>
              </p:ext>
            </p:extLst>
          </p:nvPr>
        </p:nvGraphicFramePr>
        <p:xfrm>
          <a:off x="-3421407" y="-1"/>
          <a:ext cx="14501783" cy="6467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61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B34F-9AF4-4D27-BB47-B6BDE4E009E7}"/>
              </a:ext>
            </a:extLst>
          </p:cNvPr>
          <p:cNvSpPr>
            <a:spLocks noGrp="1"/>
          </p:cNvSpPr>
          <p:nvPr>
            <p:ph type="title"/>
          </p:nvPr>
        </p:nvSpPr>
        <p:spPr>
          <a:xfrm>
            <a:off x="1097280" y="286604"/>
            <a:ext cx="9983096" cy="832192"/>
          </a:xfrm>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CONSEQUENCES OF SUSBTANCE ABUSE </a:t>
            </a:r>
          </a:p>
        </p:txBody>
      </p:sp>
      <p:graphicFrame>
        <p:nvGraphicFramePr>
          <p:cNvPr id="4" name="Content Placeholder 3">
            <a:extLst>
              <a:ext uri="{FF2B5EF4-FFF2-40B4-BE49-F238E27FC236}">
                <a16:creationId xmlns:a16="http://schemas.microsoft.com/office/drawing/2014/main" id="{BDEEEBD3-DE88-438F-8A0D-4A1DF44321C2}"/>
              </a:ext>
            </a:extLst>
          </p:cNvPr>
          <p:cNvGraphicFramePr>
            <a:graphicFrameLocks noGrp="1"/>
          </p:cNvGraphicFramePr>
          <p:nvPr>
            <p:ph idx="1"/>
            <p:extLst>
              <p:ext uri="{D42A27DB-BD31-4B8C-83A1-F6EECF244321}">
                <p14:modId xmlns:p14="http://schemas.microsoft.com/office/powerpoint/2010/main" val="638217131"/>
              </p:ext>
            </p:extLst>
          </p:nvPr>
        </p:nvGraphicFramePr>
        <p:xfrm>
          <a:off x="-495327" y="984324"/>
          <a:ext cx="13286169" cy="558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55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E9A8-CB94-4703-8283-E57754217421}"/>
              </a:ext>
            </a:extLst>
          </p:cNvPr>
          <p:cNvSpPr>
            <a:spLocks noGrp="1"/>
          </p:cNvSpPr>
          <p:nvPr>
            <p:ph type="title"/>
          </p:nvPr>
        </p:nvSpPr>
        <p:spPr/>
        <p:txBody>
          <a:bodyPr>
            <a:normAutofit/>
          </a:bodyPr>
          <a:lstStyle/>
          <a:p>
            <a:pPr algn="ctr"/>
            <a:r>
              <a:rPr lang="en-US" sz="6000" b="1" dirty="0">
                <a:solidFill>
                  <a:schemeClr val="accent2"/>
                </a:solidFill>
                <a:latin typeface="Times New Roman" panose="02020603050405020304" pitchFamily="18" charset="0"/>
                <a:cs typeface="Times New Roman" panose="02020603050405020304" pitchFamily="18" charset="0"/>
              </a:rPr>
              <a:t>CASE STUDY</a:t>
            </a:r>
          </a:p>
        </p:txBody>
      </p:sp>
      <p:sp>
        <p:nvSpPr>
          <p:cNvPr id="3" name="Content Placeholder 2">
            <a:extLst>
              <a:ext uri="{FF2B5EF4-FFF2-40B4-BE49-F238E27FC236}">
                <a16:creationId xmlns:a16="http://schemas.microsoft.com/office/drawing/2014/main" id="{29E6F322-6E8B-4028-8E22-45D59C724FED}"/>
              </a:ext>
            </a:extLst>
          </p:cNvPr>
          <p:cNvSpPr>
            <a:spLocks noGrp="1"/>
          </p:cNvSpPr>
          <p:nvPr>
            <p:ph idx="1"/>
          </p:nvPr>
        </p:nvSpPr>
        <p:spPr>
          <a:xfrm>
            <a:off x="1097280" y="2411896"/>
            <a:ext cx="10153816" cy="3457198"/>
          </a:xfrm>
        </p:spPr>
        <p:txBody>
          <a:bodyPr/>
          <a:lstStyle/>
          <a:p>
            <a:pPr algn="ctr"/>
            <a:r>
              <a:rPr lang="en-US" altLang="es-ES_tradnl" sz="3200" dirty="0">
                <a:latin typeface="Times New Roman" panose="02020603050405020304" pitchFamily="18" charset="0"/>
                <a:ea typeface="Arial Narrow" panose="020B0606020202030204" pitchFamily="34" charset="0"/>
                <a:cs typeface="Times New Roman" panose="02020603050405020304" pitchFamily="18" charset="0"/>
              </a:rPr>
              <a:t>In your small groups, analyze your case study of an adolescent in early stages of substance use, and identify all of the bio-psychosocial risk factors that are associated with this young person, including cultural issues.</a:t>
            </a:r>
          </a:p>
          <a:p>
            <a:endParaRPr lang="en-US" dirty="0"/>
          </a:p>
        </p:txBody>
      </p:sp>
    </p:spTree>
    <p:extLst>
      <p:ext uri="{BB962C8B-B14F-4D97-AF65-F5344CB8AC3E}">
        <p14:creationId xmlns:p14="http://schemas.microsoft.com/office/powerpoint/2010/main" val="165722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175E-5172-4C84-B139-2143B096E827}"/>
              </a:ext>
            </a:extLst>
          </p:cNvPr>
          <p:cNvSpPr>
            <a:spLocks noGrp="1"/>
          </p:cNvSpPr>
          <p:nvPr>
            <p:ph type="title"/>
          </p:nvPr>
        </p:nvSpPr>
        <p:spPr>
          <a:xfrm>
            <a:off x="376789" y="2259967"/>
            <a:ext cx="11499382"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THE ADOLESCENT BRAIN ON DRUGS </a:t>
            </a:r>
          </a:p>
        </p:txBody>
      </p:sp>
    </p:spTree>
    <p:extLst>
      <p:ext uri="{BB962C8B-B14F-4D97-AF65-F5344CB8AC3E}">
        <p14:creationId xmlns:p14="http://schemas.microsoft.com/office/powerpoint/2010/main" val="109842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A8B86-41DF-46EF-9AEE-DF1A77A4B475}"/>
              </a:ext>
            </a:extLst>
          </p:cNvPr>
          <p:cNvSpPr>
            <a:spLocks noGrp="1"/>
          </p:cNvSpPr>
          <p:nvPr>
            <p:ph idx="1"/>
          </p:nvPr>
        </p:nvSpPr>
        <p:spPr>
          <a:xfrm>
            <a:off x="548640" y="2000272"/>
            <a:ext cx="7223760" cy="4023360"/>
          </a:xfrm>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paramount to discourage substance use until neurobiological development is complete.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Underage drinking can wire the brain for alcoholism.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Prolonged alcohol use during adolescent can cause irreversible damage.</a:t>
            </a:r>
          </a:p>
          <a:p>
            <a:pPr>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E5485F68-49D8-4B77-B0F5-40C8DDDD8E7C}"/>
              </a:ext>
            </a:extLst>
          </p:cNvPr>
          <p:cNvSpPr txBox="1">
            <a:spLocks/>
          </p:cNvSpPr>
          <p:nvPr/>
        </p:nvSpPr>
        <p:spPr>
          <a:xfrm>
            <a:off x="224389" y="263527"/>
            <a:ext cx="1149938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THE ADOLESCENT BRAIN ON DRUGS: ALCOHOL </a:t>
            </a:r>
          </a:p>
        </p:txBody>
      </p:sp>
      <p:sp>
        <p:nvSpPr>
          <p:cNvPr id="5" name="TextBox 4">
            <a:extLst>
              <a:ext uri="{FF2B5EF4-FFF2-40B4-BE49-F238E27FC236}">
                <a16:creationId xmlns:a16="http://schemas.microsoft.com/office/drawing/2014/main" id="{C41D8864-0F7E-49D2-94B2-22EA0740FEDB}"/>
              </a:ext>
            </a:extLst>
          </p:cNvPr>
          <p:cNvSpPr txBox="1"/>
          <p:nvPr/>
        </p:nvSpPr>
        <p:spPr>
          <a:xfrm>
            <a:off x="4338365" y="6488668"/>
            <a:ext cx="770634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(Amen Clinics, 2020; Silvery, 2012; </a:t>
            </a:r>
            <a:r>
              <a:rPr lang="en-US" b="1" dirty="0" err="1">
                <a:solidFill>
                  <a:schemeClr val="bg1"/>
                </a:solidFill>
                <a:latin typeface="Times New Roman" panose="02020603050405020304" pitchFamily="18" charset="0"/>
                <a:cs typeface="Times New Roman" panose="02020603050405020304" pitchFamily="18" charset="0"/>
              </a:rPr>
              <a:t>Risher</a:t>
            </a:r>
            <a:r>
              <a:rPr lang="en-US" b="1" dirty="0">
                <a:solidFill>
                  <a:schemeClr val="bg1"/>
                </a:solidFill>
                <a:latin typeface="Times New Roman" panose="02020603050405020304" pitchFamily="18" charset="0"/>
                <a:cs typeface="Times New Roman" panose="02020603050405020304" pitchFamily="18" charset="0"/>
              </a:rPr>
              <a:t>  et al, 2015; Talkitoutnc.org, 2020)</a:t>
            </a:r>
          </a:p>
        </p:txBody>
      </p:sp>
      <p:pic>
        <p:nvPicPr>
          <p:cNvPr id="6" name="Picture 5">
            <a:extLst>
              <a:ext uri="{FF2B5EF4-FFF2-40B4-BE49-F238E27FC236}">
                <a16:creationId xmlns:a16="http://schemas.microsoft.com/office/drawing/2014/main" id="{59D9F0F5-03E4-43AD-8E1B-61A8A3946767}"/>
              </a:ext>
            </a:extLst>
          </p:cNvPr>
          <p:cNvPicPr/>
          <p:nvPr/>
        </p:nvPicPr>
        <p:blipFill rotWithShape="1">
          <a:blip r:embed="rId3"/>
          <a:srcRect l="51602" t="18614" r="8120" b="10351"/>
          <a:stretch/>
        </p:blipFill>
        <p:spPr bwMode="auto">
          <a:xfrm>
            <a:off x="7167012" y="1845734"/>
            <a:ext cx="4877693" cy="43569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693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RI scans of drinker and non-drinker brains">
            <a:extLst>
              <a:ext uri="{FF2B5EF4-FFF2-40B4-BE49-F238E27FC236}">
                <a16:creationId xmlns:a16="http://schemas.microsoft.com/office/drawing/2014/main" id="{53CD5CFC-A01E-45AD-8818-D7F22ED32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10" b="-1"/>
          <a:stretch/>
        </p:blipFill>
        <p:spPr bwMode="auto">
          <a:xfrm>
            <a:off x="2162589" y="590631"/>
            <a:ext cx="7377651" cy="5674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53CDA6-7120-4BF9-B6EC-C54B6D6E98BA}"/>
              </a:ext>
            </a:extLst>
          </p:cNvPr>
          <p:cNvSpPr txBox="1"/>
          <p:nvPr/>
        </p:nvSpPr>
        <p:spPr>
          <a:xfrm>
            <a:off x="9784080" y="6464808"/>
            <a:ext cx="164243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t>
            </a:r>
            <a:r>
              <a:rPr lang="en-US" b="1" dirty="0" err="1">
                <a:solidFill>
                  <a:schemeClr val="bg1"/>
                </a:solidFill>
                <a:latin typeface="Times New Roman" panose="02020603050405020304" pitchFamily="18" charset="0"/>
                <a:cs typeface="Times New Roman" panose="02020603050405020304" pitchFamily="18" charset="0"/>
              </a:rPr>
              <a:t>Paturel</a:t>
            </a:r>
            <a:r>
              <a:rPr lang="en-US"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3047082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78DF2-DA19-418D-81AF-2D129671E59F}"/>
              </a:ext>
            </a:extLst>
          </p:cNvPr>
          <p:cNvSpPr>
            <a:spLocks noGrp="1"/>
          </p:cNvSpPr>
          <p:nvPr>
            <p:ph idx="1"/>
          </p:nvPr>
        </p:nvSpPr>
        <p:spPr>
          <a:xfrm>
            <a:off x="1097280" y="1845734"/>
            <a:ext cx="5852160" cy="4023360"/>
          </a:xfrm>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utilized illicit drug.</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Impairs brain systems.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Poor mental health</a:t>
            </a: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Gateway drug.</a:t>
            </a:r>
          </a:p>
          <a:p>
            <a:pPr>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6267687F-F938-4A3B-8040-25D3ED1D7428}"/>
              </a:ext>
            </a:extLst>
          </p:cNvPr>
          <p:cNvSpPr txBox="1">
            <a:spLocks/>
          </p:cNvSpPr>
          <p:nvPr/>
        </p:nvSpPr>
        <p:spPr>
          <a:xfrm>
            <a:off x="346309" y="263527"/>
            <a:ext cx="1149938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THE ADOLESCENT BRAIN ON DRUGS: MARIHUANA</a:t>
            </a:r>
          </a:p>
        </p:txBody>
      </p:sp>
      <p:sp>
        <p:nvSpPr>
          <p:cNvPr id="5" name="TextBox 4">
            <a:extLst>
              <a:ext uri="{FF2B5EF4-FFF2-40B4-BE49-F238E27FC236}">
                <a16:creationId xmlns:a16="http://schemas.microsoft.com/office/drawing/2014/main" id="{838D08A2-BC56-4391-A303-225718E5DA6E}"/>
              </a:ext>
            </a:extLst>
          </p:cNvPr>
          <p:cNvSpPr txBox="1"/>
          <p:nvPr/>
        </p:nvSpPr>
        <p:spPr>
          <a:xfrm flipH="1">
            <a:off x="5929313" y="6425196"/>
            <a:ext cx="6262687" cy="338554"/>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(APA, 2015; Drugabuse.gov, 2019; Orr et al, 2019; HHS.gov, 2018)</a:t>
            </a:r>
          </a:p>
        </p:txBody>
      </p:sp>
      <p:pic>
        <p:nvPicPr>
          <p:cNvPr id="2050" name="Picture 2" descr="Image result for marijuana in the developing brain">
            <a:extLst>
              <a:ext uri="{FF2B5EF4-FFF2-40B4-BE49-F238E27FC236}">
                <a16:creationId xmlns:a16="http://schemas.microsoft.com/office/drawing/2014/main" id="{2DAD6BAF-8958-4D1E-9859-D54C0EF16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99815"/>
            <a:ext cx="5711885" cy="407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99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1 Imagen">
            <a:extLst>
              <a:ext uri="{FF2B5EF4-FFF2-40B4-BE49-F238E27FC236}">
                <a16:creationId xmlns:a16="http://schemas.microsoft.com/office/drawing/2014/main" id="{6BF8E4F2-7D80-45F3-B5EB-AD1EDDC63A01}"/>
              </a:ext>
            </a:extLst>
          </p:cNvPr>
          <p:cNvPicPr/>
          <p:nvPr/>
        </p:nvPicPr>
        <p:blipFill rotWithShape="1">
          <a:blip r:embed="rId3">
            <a:extLst>
              <a:ext uri="{28A0092B-C50C-407E-A947-70E740481C1C}">
                <a14:useLocalDpi xmlns:a14="http://schemas.microsoft.com/office/drawing/2010/main" val="0"/>
              </a:ext>
            </a:extLst>
          </a:blip>
          <a:srcRect t="10980" b="14017"/>
          <a:stretch/>
        </p:blipFill>
        <p:spPr>
          <a:xfrm>
            <a:off x="-32" y="10"/>
            <a:ext cx="12192031" cy="4915066"/>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5AA85F-7110-430E-8186-150CC96DF9DA}"/>
              </a:ext>
            </a:extLst>
          </p:cNvPr>
          <p:cNvSpPr>
            <a:spLocks noGrp="1"/>
          </p:cNvSpPr>
          <p:nvPr>
            <p:ph type="ctrTitle"/>
          </p:nvPr>
        </p:nvSpPr>
        <p:spPr>
          <a:xfrm>
            <a:off x="1065197" y="5120640"/>
            <a:ext cx="10058400" cy="822960"/>
          </a:xfrm>
        </p:spPr>
        <p:txBody>
          <a:bodyPr>
            <a:normAutofit/>
          </a:bodyPr>
          <a:lstStyle/>
          <a:p>
            <a:pPr algn="ctr"/>
            <a:r>
              <a:rPr lang="en-US" sz="3600" dirty="0">
                <a:solidFill>
                  <a:srgbClr val="FFFFFF"/>
                </a:solidFill>
                <a:latin typeface="Times New Roman" panose="02020603050405020304" pitchFamily="18" charset="0"/>
                <a:cs typeface="Times New Roman" panose="02020603050405020304" pitchFamily="18" charset="0"/>
              </a:rPr>
              <a:t>Healthy Brain 					Marihuana</a:t>
            </a: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29F1C68C-562D-4396-8F69-72AB5E96F59E}"/>
              </a:ext>
            </a:extLst>
          </p:cNvPr>
          <p:cNvSpPr txBox="1"/>
          <p:nvPr/>
        </p:nvSpPr>
        <p:spPr>
          <a:xfrm>
            <a:off x="9434455" y="6454599"/>
            <a:ext cx="2592593"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(Mena et al, 2013)</a:t>
            </a:r>
          </a:p>
        </p:txBody>
      </p:sp>
    </p:spTree>
    <p:extLst>
      <p:ext uri="{BB962C8B-B14F-4D97-AF65-F5344CB8AC3E}">
        <p14:creationId xmlns:p14="http://schemas.microsoft.com/office/powerpoint/2010/main" val="1425056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903B20A-5C2B-4E5F-8849-5AF9572468B8}"/>
              </a:ext>
            </a:extLst>
          </p:cNvPr>
          <p:cNvPicPr>
            <a:picLocks noGrp="1"/>
          </p:cNvPicPr>
          <p:nvPr>
            <p:ph idx="1"/>
          </p:nvPr>
        </p:nvPicPr>
        <p:blipFill rotWithShape="1">
          <a:blip r:embed="rId3"/>
          <a:srcRect l="19658" t="27350" r="20193" b="14530"/>
          <a:stretch/>
        </p:blipFill>
        <p:spPr bwMode="auto">
          <a:xfrm>
            <a:off x="1475852" y="905933"/>
            <a:ext cx="9272299" cy="5039728"/>
          </a:xfrm>
          <a:prstGeom prst="rect">
            <a:avLst/>
          </a:prstGeom>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2217649-1F3C-4221-84B4-375774E138A6}"/>
              </a:ext>
            </a:extLst>
          </p:cNvPr>
          <p:cNvSpPr txBox="1"/>
          <p:nvPr/>
        </p:nvSpPr>
        <p:spPr>
          <a:xfrm>
            <a:off x="9362114" y="6464808"/>
            <a:ext cx="237116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(Lodiaction.org, 2020)</a:t>
            </a:r>
          </a:p>
        </p:txBody>
      </p:sp>
    </p:spTree>
    <p:extLst>
      <p:ext uri="{BB962C8B-B14F-4D97-AF65-F5344CB8AC3E}">
        <p14:creationId xmlns:p14="http://schemas.microsoft.com/office/powerpoint/2010/main" val="41111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1DC7-5318-4138-A03D-FA87BA0028E0}"/>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PREFRONTAL CORTEX AFFECTED AREAS</a:t>
            </a:r>
          </a:p>
        </p:txBody>
      </p:sp>
      <p:sp>
        <p:nvSpPr>
          <p:cNvPr id="3" name="Content Placeholder 2">
            <a:extLst>
              <a:ext uri="{FF2B5EF4-FFF2-40B4-BE49-F238E27FC236}">
                <a16:creationId xmlns:a16="http://schemas.microsoft.com/office/drawing/2014/main" id="{F4BCCA63-9BA0-4AFD-8D2A-2F235007F6A7}"/>
              </a:ext>
            </a:extLst>
          </p:cNvPr>
          <p:cNvSpPr>
            <a:spLocks noGrp="1"/>
          </p:cNvSpPr>
          <p:nvPr>
            <p:ph idx="1"/>
          </p:nvPr>
        </p:nvSpPr>
        <p:spPr>
          <a:xfrm>
            <a:off x="754380" y="1588363"/>
            <a:ext cx="5514974" cy="4787914"/>
          </a:xfrm>
        </p:spPr>
        <p:txBody>
          <a:bodyPr>
            <a:normAutofit fontScale="92500" lnSpcReduction="10000"/>
          </a:bodyPr>
          <a:lstStyle/>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Controlling impulses</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Inhibiting inappropriate behavior</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Initiating appropriate behavior</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Stopping an activity on completion</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Shifting/Adjusting behavior when situation changes</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Providing a temporary workspace for working memory</a:t>
            </a:r>
          </a:p>
          <a:p>
            <a:endParaRPr lang="en-US" dirty="0"/>
          </a:p>
        </p:txBody>
      </p:sp>
      <p:sp>
        <p:nvSpPr>
          <p:cNvPr id="4" name="Rectangle 3">
            <a:extLst>
              <a:ext uri="{FF2B5EF4-FFF2-40B4-BE49-F238E27FC236}">
                <a16:creationId xmlns:a16="http://schemas.microsoft.com/office/drawing/2014/main" id="{A27B7564-8324-45F9-9A36-07FB7D3E4368}"/>
              </a:ext>
            </a:extLst>
          </p:cNvPr>
          <p:cNvSpPr/>
          <p:nvPr/>
        </p:nvSpPr>
        <p:spPr>
          <a:xfrm>
            <a:off x="6677024" y="1848237"/>
            <a:ext cx="5514975" cy="4457952"/>
          </a:xfrm>
          <a:prstGeom prst="rect">
            <a:avLst/>
          </a:prstGeom>
        </p:spPr>
        <p:txBody>
          <a:bodyPr wrap="square">
            <a:spAutoFit/>
          </a:bodyPr>
          <a:lstStyle/>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Organizing things</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Planning behavior</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Setting priorities among tasks and goals</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Making decisions</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Empathy</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Sensitivity to feedback (reward and punishment)</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Insight</a:t>
            </a:r>
          </a:p>
        </p:txBody>
      </p:sp>
    </p:spTree>
    <p:extLst>
      <p:ext uri="{BB962C8B-B14F-4D97-AF65-F5344CB8AC3E}">
        <p14:creationId xmlns:p14="http://schemas.microsoft.com/office/powerpoint/2010/main" val="15618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DEVELOPMENT </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1097280" y="1845733"/>
            <a:ext cx="10513194" cy="4410687"/>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conceptualize the adolescence experience.</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stages of adolescent development at the physical, emotional, cognitive, mental, and psychological levels.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the adolescent brain and most recent research on development. </a:t>
            </a:r>
          </a:p>
          <a:p>
            <a:endParaRPr lang="en-US" dirty="0"/>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90F7-3529-4430-9297-73EC241213E7}"/>
              </a:ext>
            </a:extLst>
          </p:cNvPr>
          <p:cNvSpPr>
            <a:spLocks noGrp="1"/>
          </p:cNvSpPr>
          <p:nvPr>
            <p:ph type="title"/>
          </p:nvPr>
        </p:nvSpPr>
        <p:spPr>
          <a:xfrm>
            <a:off x="1225867" y="2129691"/>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DEVELOPMENTAL WELLNESS IN YOUTH</a:t>
            </a:r>
          </a:p>
        </p:txBody>
      </p:sp>
    </p:spTree>
    <p:extLst>
      <p:ext uri="{BB962C8B-B14F-4D97-AF65-F5344CB8AC3E}">
        <p14:creationId xmlns:p14="http://schemas.microsoft.com/office/powerpoint/2010/main" val="3672038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76B40-346B-45D0-86DE-620BE3C4B9E2}"/>
              </a:ext>
            </a:extLst>
          </p:cNvPr>
          <p:cNvSpPr>
            <a:spLocks noGrp="1"/>
          </p:cNvSpPr>
          <p:nvPr>
            <p:ph idx="1"/>
          </p:nvPr>
        </p:nvSpPr>
        <p:spPr/>
        <p:txBody>
          <a:bodyPr/>
          <a:lstStyle/>
          <a:p>
            <a:r>
              <a:rPr lang="en-US" altLang="es-ES_tradnl" dirty="0">
                <a:latin typeface="Times New Roman" panose="02020603050405020304" pitchFamily="18" charset="0"/>
                <a:ea typeface="Arial Narrow" panose="020B0606020202030204" pitchFamily="34" charset="0"/>
                <a:cs typeface="Times New Roman" panose="02020603050405020304" pitchFamily="18" charset="0"/>
                <a:hlinkClick r:id="rId3"/>
              </a:rPr>
              <a:t>The Developmental Assets</a:t>
            </a:r>
            <a:r>
              <a:rPr lang="en-US" altLang="es-ES_tradnl" baseline="30000" dirty="0">
                <a:latin typeface="Times New Roman" panose="02020603050405020304" pitchFamily="18" charset="0"/>
                <a:ea typeface="Arial Narrow" panose="020B0606020202030204" pitchFamily="34" charset="0"/>
                <a:cs typeface="Times New Roman" panose="02020603050405020304" pitchFamily="18" charset="0"/>
                <a:hlinkClick r:id="rId3"/>
              </a:rPr>
              <a:t>®</a:t>
            </a: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 are 40 research-based, positive qualities that influence young people’s development, helping them become caring, responsible, and productive adults. </a:t>
            </a:r>
          </a:p>
          <a:p>
            <a:endParaRPr lang="en-US" altLang="es-ES_tradnl"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Based in youth development, resiliency, and prevention research, the Developmental Assets framework has proven to be effective and has become the most widely used approach to positive youth development in the United States and, increasingly, around the world. </a:t>
            </a:r>
          </a:p>
          <a:p>
            <a:endParaRPr lang="en-US" altLang="es-ES_tradnl"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The framework has been adapted to be developmentally relevant from early childhood through adolescence.</a:t>
            </a:r>
          </a:p>
          <a:p>
            <a:endParaRPr lang="en-US" dirty="0"/>
          </a:p>
        </p:txBody>
      </p:sp>
      <p:sp>
        <p:nvSpPr>
          <p:cNvPr id="4" name="Title 1">
            <a:extLst>
              <a:ext uri="{FF2B5EF4-FFF2-40B4-BE49-F238E27FC236}">
                <a16:creationId xmlns:a16="http://schemas.microsoft.com/office/drawing/2014/main" id="{1ED14619-9273-495C-B8F3-1F1B82C8F127}"/>
              </a:ext>
            </a:extLst>
          </p:cNvPr>
          <p:cNvSpPr>
            <a:spLocks noGrp="1" noChangeArrowheads="1"/>
          </p:cNvSpPr>
          <p:nvPr>
            <p:ph type="title"/>
          </p:nvPr>
        </p:nvSpPr>
        <p:spPr>
          <a:xfrm>
            <a:off x="1096963" y="287338"/>
            <a:ext cx="10058400" cy="1449387"/>
          </a:xfrm>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p>
        </p:txBody>
      </p:sp>
      <p:sp>
        <p:nvSpPr>
          <p:cNvPr id="5" name="TextBox 4">
            <a:extLst>
              <a:ext uri="{FF2B5EF4-FFF2-40B4-BE49-F238E27FC236}">
                <a16:creationId xmlns:a16="http://schemas.microsoft.com/office/drawing/2014/main" id="{1079250D-51D9-4ADF-90E2-77B6C3EC9322}"/>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Tree>
    <p:extLst>
      <p:ext uri="{BB962C8B-B14F-4D97-AF65-F5344CB8AC3E}">
        <p14:creationId xmlns:p14="http://schemas.microsoft.com/office/powerpoint/2010/main" val="1555793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4DC6-45CC-4B99-B8C8-E5E854303B5A}"/>
              </a:ext>
            </a:extLst>
          </p:cNvPr>
          <p:cNvSpPr>
            <a:spLocks noGrp="1"/>
          </p:cNvSpPr>
          <p:nvPr>
            <p:ph type="title"/>
          </p:nvPr>
        </p:nvSpPr>
        <p:spPr>
          <a:xfrm>
            <a:off x="887215" y="267234"/>
            <a:ext cx="10765206" cy="1443343"/>
          </a:xfrm>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E4C5F0-1035-49F0-BE0A-9F58A2E4AA07}"/>
              </a:ext>
            </a:extLst>
          </p:cNvPr>
          <p:cNvSpPr>
            <a:spLocks noGrp="1"/>
          </p:cNvSpPr>
          <p:nvPr>
            <p:ph idx="1"/>
          </p:nvPr>
        </p:nvSpPr>
        <p:spPr>
          <a:xfrm>
            <a:off x="1097280" y="1919875"/>
            <a:ext cx="3879669" cy="4023360"/>
          </a:xfrm>
        </p:spPr>
        <p:txBody>
          <a:body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SUPPORT: </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Family Support</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Positive Family Communication</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Other Adult Relationships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Caring Neighborhood</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Caring School Climate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Parent Involvement in Schooling</a:t>
            </a:r>
          </a:p>
          <a:p>
            <a:endParaRPr lang="en-US" dirty="0"/>
          </a:p>
        </p:txBody>
      </p:sp>
      <p:sp>
        <p:nvSpPr>
          <p:cNvPr id="4" name="TextBox 3">
            <a:extLst>
              <a:ext uri="{FF2B5EF4-FFF2-40B4-BE49-F238E27FC236}">
                <a16:creationId xmlns:a16="http://schemas.microsoft.com/office/drawing/2014/main" id="{41A336DC-0A9F-475F-B080-38D14F5D6B67}"/>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
        <p:nvSpPr>
          <p:cNvPr id="5" name="Content Placeholder 2">
            <a:extLst>
              <a:ext uri="{FF2B5EF4-FFF2-40B4-BE49-F238E27FC236}">
                <a16:creationId xmlns:a16="http://schemas.microsoft.com/office/drawing/2014/main" id="{A61C4415-EA13-4B58-B5B7-86E3B8F39ED4}"/>
              </a:ext>
            </a:extLst>
          </p:cNvPr>
          <p:cNvSpPr txBox="1">
            <a:spLocks/>
          </p:cNvSpPr>
          <p:nvPr/>
        </p:nvSpPr>
        <p:spPr>
          <a:xfrm>
            <a:off x="7655187" y="1919875"/>
            <a:ext cx="3997234" cy="34761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EMPOWERMENT:</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Community Values Adolescents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Youth as Resources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Service to Others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Safety</a:t>
            </a:r>
          </a:p>
          <a:p>
            <a:endParaRPr lang="en-US" dirty="0"/>
          </a:p>
        </p:txBody>
      </p:sp>
    </p:spTree>
    <p:extLst>
      <p:ext uri="{BB962C8B-B14F-4D97-AF65-F5344CB8AC3E}">
        <p14:creationId xmlns:p14="http://schemas.microsoft.com/office/powerpoint/2010/main" val="2434952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F829-21E7-4EC8-B18A-EDFFBB150506}"/>
              </a:ext>
            </a:extLst>
          </p:cNvPr>
          <p:cNvSpPr>
            <a:spLocks noGrp="1"/>
          </p:cNvSpPr>
          <p:nvPr>
            <p:ph type="title"/>
          </p:nvPr>
        </p:nvSpPr>
        <p:spPr>
          <a:xfrm>
            <a:off x="1480340" y="263527"/>
            <a:ext cx="8812839" cy="1450757"/>
          </a:xfrm>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F33A9B-104C-473D-950E-8E6910D4180B}"/>
              </a:ext>
            </a:extLst>
          </p:cNvPr>
          <p:cNvSpPr>
            <a:spLocks noGrp="1"/>
          </p:cNvSpPr>
          <p:nvPr>
            <p:ph idx="1"/>
          </p:nvPr>
        </p:nvSpPr>
        <p:spPr>
          <a:xfrm>
            <a:off x="1097280" y="1845734"/>
            <a:ext cx="4467497" cy="4023360"/>
          </a:xfrm>
        </p:spPr>
        <p:txBody>
          <a:bodyPr/>
          <a:lstStyle/>
          <a:p>
            <a:pPr marL="0" indent="0">
              <a:lnSpc>
                <a:spcPct val="150000"/>
              </a:lnSpc>
              <a:spcBef>
                <a:spcPct val="0"/>
              </a:spcBef>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BOUNDARIES AND EXPECTATIONS: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Family Boundaries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School Boundaries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Neighborhood Boundaries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Adult Role Models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Positive Peer Influence</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High Expectations</a:t>
            </a:r>
          </a:p>
          <a:p>
            <a:endParaRPr lang="en-US" dirty="0"/>
          </a:p>
        </p:txBody>
      </p:sp>
      <p:sp>
        <p:nvSpPr>
          <p:cNvPr id="4" name="TextBox 3">
            <a:extLst>
              <a:ext uri="{FF2B5EF4-FFF2-40B4-BE49-F238E27FC236}">
                <a16:creationId xmlns:a16="http://schemas.microsoft.com/office/drawing/2014/main" id="{DFDFDFF7-544F-4C7B-825D-E38E1FA8F65B}"/>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
        <p:nvSpPr>
          <p:cNvPr id="5" name="Content Placeholder 2">
            <a:extLst>
              <a:ext uri="{FF2B5EF4-FFF2-40B4-BE49-F238E27FC236}">
                <a16:creationId xmlns:a16="http://schemas.microsoft.com/office/drawing/2014/main" id="{D5C5ABB4-776F-45FE-B6AA-5F6D705B7756}"/>
              </a:ext>
            </a:extLst>
          </p:cNvPr>
          <p:cNvSpPr txBox="1">
            <a:spLocks/>
          </p:cNvSpPr>
          <p:nvPr/>
        </p:nvSpPr>
        <p:spPr>
          <a:xfrm>
            <a:off x="6844937" y="1959167"/>
            <a:ext cx="45720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CONSTRUCTIVE USE OF TIME: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Creative Activities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Youth Programs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Religious Community</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Time at Home</a:t>
            </a:r>
          </a:p>
          <a:p>
            <a:endParaRPr lang="en-US" dirty="0"/>
          </a:p>
        </p:txBody>
      </p:sp>
    </p:spTree>
    <p:extLst>
      <p:ext uri="{BB962C8B-B14F-4D97-AF65-F5344CB8AC3E}">
        <p14:creationId xmlns:p14="http://schemas.microsoft.com/office/powerpoint/2010/main" val="3535638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0E13-C97C-4AC3-8754-026B8E34087E}"/>
              </a:ext>
            </a:extLst>
          </p:cNvPr>
          <p:cNvSpPr>
            <a:spLocks noGrp="1"/>
          </p:cNvSpPr>
          <p:nvPr>
            <p:ph type="title"/>
          </p:nvPr>
        </p:nvSpPr>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D97438-8699-4CD5-A0FB-C07A64C69AA1}"/>
              </a:ext>
            </a:extLst>
          </p:cNvPr>
          <p:cNvSpPr>
            <a:spLocks noGrp="1"/>
          </p:cNvSpPr>
          <p:nvPr>
            <p:ph idx="1"/>
          </p:nvPr>
        </p:nvSpPr>
        <p:spPr>
          <a:xfrm>
            <a:off x="1272746" y="2014150"/>
            <a:ext cx="4187528" cy="3854943"/>
          </a:xfrm>
        </p:spPr>
        <p:txBody>
          <a:body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COMMITMENT TO LEARNING:</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Achievement Motivation</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School Engagement</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Homework</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Bonding to School</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Reading for Pleasure</a:t>
            </a:r>
          </a:p>
          <a:p>
            <a:endParaRPr lang="en-US" dirty="0"/>
          </a:p>
        </p:txBody>
      </p:sp>
      <p:sp>
        <p:nvSpPr>
          <p:cNvPr id="4" name="TextBox 3">
            <a:extLst>
              <a:ext uri="{FF2B5EF4-FFF2-40B4-BE49-F238E27FC236}">
                <a16:creationId xmlns:a16="http://schemas.microsoft.com/office/drawing/2014/main" id="{E6D8FD40-F9D6-4062-9C66-0B44B46AA9AB}"/>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
        <p:nvSpPr>
          <p:cNvPr id="5" name="Content Placeholder 2">
            <a:extLst>
              <a:ext uri="{FF2B5EF4-FFF2-40B4-BE49-F238E27FC236}">
                <a16:creationId xmlns:a16="http://schemas.microsoft.com/office/drawing/2014/main" id="{029DE971-0DF4-4F69-827B-77B36B28AE20}"/>
              </a:ext>
            </a:extLst>
          </p:cNvPr>
          <p:cNvSpPr txBox="1">
            <a:spLocks/>
          </p:cNvSpPr>
          <p:nvPr/>
        </p:nvSpPr>
        <p:spPr>
          <a:xfrm>
            <a:off x="7022522" y="1893745"/>
            <a:ext cx="4616484" cy="38425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spcBef>
                <a:spcPct val="0"/>
              </a:spcBef>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POSTIVE VALUES: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Caring</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Equality and Social Justice</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Integrity</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Honesty</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Responsibility</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Restraint</a:t>
            </a:r>
          </a:p>
          <a:p>
            <a:endParaRPr lang="en-US" dirty="0"/>
          </a:p>
        </p:txBody>
      </p:sp>
    </p:spTree>
    <p:extLst>
      <p:ext uri="{BB962C8B-B14F-4D97-AF65-F5344CB8AC3E}">
        <p14:creationId xmlns:p14="http://schemas.microsoft.com/office/powerpoint/2010/main" val="148754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10C-9068-43ED-9DB7-B68D096138CB}"/>
              </a:ext>
            </a:extLst>
          </p:cNvPr>
          <p:cNvSpPr>
            <a:spLocks noGrp="1"/>
          </p:cNvSpPr>
          <p:nvPr>
            <p:ph type="title"/>
          </p:nvPr>
        </p:nvSpPr>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FD4D35-4030-4DCB-808D-8DE969EC19C3}"/>
              </a:ext>
            </a:extLst>
          </p:cNvPr>
          <p:cNvSpPr>
            <a:spLocks noGrp="1"/>
          </p:cNvSpPr>
          <p:nvPr>
            <p:ph idx="1"/>
          </p:nvPr>
        </p:nvSpPr>
        <p:spPr>
          <a:xfrm>
            <a:off x="1235676" y="2014150"/>
            <a:ext cx="3976404" cy="3854943"/>
          </a:xfrm>
        </p:spPr>
        <p:txBody>
          <a:body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SOCIAL COMPETENCIES: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Planning and Decision Making</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Interpersonal Competence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Cultural Competence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Resistance Skills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Peaceful Conflict Resolution</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1CA61F8-44F5-4F98-9AA4-6F3FD4AD2C31}"/>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
        <p:nvSpPr>
          <p:cNvPr id="5" name="Content Placeholder 2">
            <a:extLst>
              <a:ext uri="{FF2B5EF4-FFF2-40B4-BE49-F238E27FC236}">
                <a16:creationId xmlns:a16="http://schemas.microsoft.com/office/drawing/2014/main" id="{832ECCED-6B43-464A-800F-07BD8991ECFF}"/>
              </a:ext>
            </a:extLst>
          </p:cNvPr>
          <p:cNvSpPr txBox="1">
            <a:spLocks/>
          </p:cNvSpPr>
          <p:nvPr/>
        </p:nvSpPr>
        <p:spPr>
          <a:xfrm>
            <a:off x="6884126" y="2014150"/>
            <a:ext cx="4271554" cy="383022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POSITIVE IDENTITY:</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Personal Power</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Self-Esteem</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Sense of Purpose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Positive View of Personal Future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591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A7B7-15E2-4551-A7EF-1265E4EF4CAE}"/>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Research-based factors that promote youth wellbeing &amp; development</a:t>
            </a:r>
          </a:p>
        </p:txBody>
      </p:sp>
      <p:sp>
        <p:nvSpPr>
          <p:cNvPr id="3" name="Content Placeholder 2">
            <a:extLst>
              <a:ext uri="{FF2B5EF4-FFF2-40B4-BE49-F238E27FC236}">
                <a16:creationId xmlns:a16="http://schemas.microsoft.com/office/drawing/2014/main" id="{08341A0D-D046-4535-8376-42E676B45FEB}"/>
              </a:ext>
            </a:extLst>
          </p:cNvPr>
          <p:cNvSpPr>
            <a:spLocks noGrp="1"/>
          </p:cNvSpPr>
          <p:nvPr>
            <p:ph idx="1"/>
          </p:nvPr>
        </p:nvSpPr>
        <p:spPr>
          <a:xfrm>
            <a:off x="381816" y="2122258"/>
            <a:ext cx="4918848" cy="4618566"/>
          </a:xfrm>
        </p:spPr>
        <p:txBody>
          <a:bodyPr>
            <a:normAutofit/>
          </a:bodyPr>
          <a:lstStyle/>
          <a:p>
            <a:pPr>
              <a:lnSpc>
                <a:spcPct val="16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Recent research has identified </a:t>
            </a:r>
            <a:r>
              <a:rPr lang="en-US" sz="2800" b="1" i="1" u="sng" dirty="0">
                <a:latin typeface="Times New Roman" panose="02020603050405020304" pitchFamily="18" charset="0"/>
                <a:cs typeface="Times New Roman" panose="02020603050405020304" pitchFamily="18" charset="0"/>
              </a:rPr>
              <a:t>five core </a:t>
            </a:r>
            <a:r>
              <a:rPr lang="en-US" sz="2800" dirty="0">
                <a:latin typeface="Times New Roman" panose="02020603050405020304" pitchFamily="18" charset="0"/>
                <a:cs typeface="Times New Roman" panose="02020603050405020304" pitchFamily="18" charset="0"/>
              </a:rPr>
              <a:t>spheres that significantly improve youth’s wellbeing and development.</a:t>
            </a:r>
          </a:p>
          <a:p>
            <a:pPr marL="0" indent="0">
              <a:lnSpc>
                <a:spcPct val="160000"/>
              </a:lnSpc>
              <a:buNone/>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7BD6BD5-B078-4054-BD50-B3925244155A}"/>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pic>
        <p:nvPicPr>
          <p:cNvPr id="1026" name="Picture 2" descr="Image result for research">
            <a:extLst>
              <a:ext uri="{FF2B5EF4-FFF2-40B4-BE49-F238E27FC236}">
                <a16:creationId xmlns:a16="http://schemas.microsoft.com/office/drawing/2014/main" id="{BD8D4380-C110-401D-84BC-B14127C0F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730" y="2265045"/>
            <a:ext cx="6350455" cy="34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57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EC7C-0ADE-4391-859D-14A8F95813E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YOUTH RESILIENCE</a:t>
            </a:r>
          </a:p>
        </p:txBody>
      </p:sp>
      <p:sp>
        <p:nvSpPr>
          <p:cNvPr id="4" name="Content Placeholder 2">
            <a:extLst>
              <a:ext uri="{FF2B5EF4-FFF2-40B4-BE49-F238E27FC236}">
                <a16:creationId xmlns:a16="http://schemas.microsoft.com/office/drawing/2014/main" id="{EBD617C4-5ACF-4B24-A572-2F9F67A78D3A}"/>
              </a:ext>
            </a:extLst>
          </p:cNvPr>
          <p:cNvSpPr txBox="1">
            <a:spLocks/>
          </p:cNvSpPr>
          <p:nvPr/>
        </p:nvSpPr>
        <p:spPr>
          <a:xfrm>
            <a:off x="1097280" y="2255520"/>
            <a:ext cx="10561320" cy="410040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60000"/>
              </a:lnSpc>
              <a:buNone/>
            </a:pPr>
            <a:r>
              <a:rPr lang="en-US" sz="3600" dirty="0">
                <a:solidFill>
                  <a:schemeClr val="tx1"/>
                </a:solidFill>
                <a:latin typeface="Times New Roman" panose="02020603050405020304" pitchFamily="18" charset="0"/>
                <a:cs typeface="Times New Roman" panose="02020603050405020304" pitchFamily="18" charset="0"/>
              </a:rPr>
              <a:t>Stress Management and responding to crises well (stressors, challenges, or adversity) while at the same time building on individual characteristics, strengths, and interests aids the adolescent in gaining resiliency. </a:t>
            </a:r>
          </a:p>
        </p:txBody>
      </p:sp>
      <p:sp>
        <p:nvSpPr>
          <p:cNvPr id="5" name="TextBox 4">
            <a:extLst>
              <a:ext uri="{FF2B5EF4-FFF2-40B4-BE49-F238E27FC236}">
                <a16:creationId xmlns:a16="http://schemas.microsoft.com/office/drawing/2014/main" id="{C7D152B5-D6E2-482A-BD59-87D2A1E811BB}"/>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Tree>
    <p:extLst>
      <p:ext uri="{BB962C8B-B14F-4D97-AF65-F5344CB8AC3E}">
        <p14:creationId xmlns:p14="http://schemas.microsoft.com/office/powerpoint/2010/main" val="707382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8294-9FAE-4CC1-B3A1-1A50C76D3D06}"/>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SOCIAL CONNECTIONS</a:t>
            </a:r>
          </a:p>
        </p:txBody>
      </p:sp>
      <p:sp>
        <p:nvSpPr>
          <p:cNvPr id="4" name="Content Placeholder 2">
            <a:extLst>
              <a:ext uri="{FF2B5EF4-FFF2-40B4-BE49-F238E27FC236}">
                <a16:creationId xmlns:a16="http://schemas.microsoft.com/office/drawing/2014/main" id="{495EC62E-8166-4688-9AD2-F1CE0759AB77}"/>
              </a:ext>
            </a:extLst>
          </p:cNvPr>
          <p:cNvSpPr txBox="1">
            <a:spLocks/>
          </p:cNvSpPr>
          <p:nvPr/>
        </p:nvSpPr>
        <p:spPr>
          <a:xfrm>
            <a:off x="1097280" y="2286000"/>
            <a:ext cx="10688320" cy="40699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60000"/>
              </a:lnSpc>
              <a:buNone/>
            </a:pPr>
            <a:r>
              <a:rPr lang="en-US" sz="3600" dirty="0">
                <a:latin typeface="Times New Roman" panose="02020603050405020304" pitchFamily="18" charset="0"/>
                <a:cs typeface="Times New Roman" panose="02020603050405020304" pitchFamily="18" charset="0"/>
              </a:rPr>
              <a:t>Networks of support and having healthy, sustained relationships with people, institutions, the community, and a higher power that promote a sense of trust, belonging, and a belief that one matters </a:t>
            </a:r>
          </a:p>
        </p:txBody>
      </p:sp>
      <p:sp>
        <p:nvSpPr>
          <p:cNvPr id="5" name="TextBox 4">
            <a:extLst>
              <a:ext uri="{FF2B5EF4-FFF2-40B4-BE49-F238E27FC236}">
                <a16:creationId xmlns:a16="http://schemas.microsoft.com/office/drawing/2014/main" id="{CAB80F88-98D8-468F-9B10-FD4F93A51F5A}"/>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Tree>
    <p:extLst>
      <p:ext uri="{BB962C8B-B14F-4D97-AF65-F5344CB8AC3E}">
        <p14:creationId xmlns:p14="http://schemas.microsoft.com/office/powerpoint/2010/main" val="2730873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B3D8-F535-4AD0-BEE9-12229CDF0DD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KNOWLEDGE OF ADOLESCENT DEVELOPMENT</a:t>
            </a:r>
          </a:p>
        </p:txBody>
      </p:sp>
      <p:sp>
        <p:nvSpPr>
          <p:cNvPr id="4" name="Content Placeholder 2">
            <a:extLst>
              <a:ext uri="{FF2B5EF4-FFF2-40B4-BE49-F238E27FC236}">
                <a16:creationId xmlns:a16="http://schemas.microsoft.com/office/drawing/2014/main" id="{445AA8A2-6B8D-4791-883B-99869BD28B47}"/>
              </a:ext>
            </a:extLst>
          </p:cNvPr>
          <p:cNvSpPr txBox="1">
            <a:spLocks/>
          </p:cNvSpPr>
          <p:nvPr/>
        </p:nvSpPr>
        <p:spPr>
          <a:xfrm>
            <a:off x="124846" y="1952831"/>
            <a:ext cx="10675620" cy="4618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60000"/>
              </a:lnSpc>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5578230-27BC-4581-B197-465942E52FD8}"/>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
        <p:nvSpPr>
          <p:cNvPr id="6" name="Rectangle 5">
            <a:extLst>
              <a:ext uri="{FF2B5EF4-FFF2-40B4-BE49-F238E27FC236}">
                <a16:creationId xmlns:a16="http://schemas.microsoft.com/office/drawing/2014/main" id="{E6951C33-9EB2-4086-AC83-21D2D9163F8A}"/>
              </a:ext>
            </a:extLst>
          </p:cNvPr>
          <p:cNvSpPr/>
          <p:nvPr/>
        </p:nvSpPr>
        <p:spPr>
          <a:xfrm>
            <a:off x="1047665" y="2310284"/>
            <a:ext cx="10058400" cy="3316742"/>
          </a:xfrm>
          <a:prstGeom prst="rect">
            <a:avLst/>
          </a:prstGeom>
        </p:spPr>
        <p:txBody>
          <a:bodyPr wrap="square">
            <a:spAutoFit/>
          </a:bodyPr>
          <a:lstStyle/>
          <a:p>
            <a:pPr algn="ctr">
              <a:lnSpc>
                <a:spcPct val="150000"/>
              </a:lnSpc>
            </a:pPr>
            <a:r>
              <a:rPr lang="en-US" sz="3600" dirty="0">
                <a:latin typeface="Times New Roman" panose="02020603050405020304" pitchFamily="18" charset="0"/>
                <a:cs typeface="Times New Roman" panose="02020603050405020304" pitchFamily="18" charset="0"/>
              </a:rPr>
              <a:t>Learn about the physical changes during adolescence, especially about physical and neurological development, the impact of trauma, and identity development. </a:t>
            </a:r>
          </a:p>
        </p:txBody>
      </p:sp>
    </p:spTree>
    <p:extLst>
      <p:ext uri="{BB962C8B-B14F-4D97-AF65-F5344CB8AC3E}">
        <p14:creationId xmlns:p14="http://schemas.microsoft.com/office/powerpoint/2010/main" val="314510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7F3C2-495A-4FE7-B961-C4C7DF465E79}"/>
              </a:ext>
            </a:extLst>
          </p:cNvPr>
          <p:cNvSpPr>
            <a:spLocks noGrp="1"/>
          </p:cNvSpPr>
          <p:nvPr>
            <p:ph idx="1"/>
          </p:nvPr>
        </p:nvSpPr>
        <p:spPr/>
        <p:txBody>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review the bio-psychosocial model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impact of substance use/abuse's on neurological development.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developmental factors that promote wellness in youth.</a:t>
            </a:r>
          </a:p>
          <a:p>
            <a:endParaRPr lang="en-US" dirty="0"/>
          </a:p>
        </p:txBody>
      </p:sp>
      <p:sp>
        <p:nvSpPr>
          <p:cNvPr id="4" name="Title 1">
            <a:extLst>
              <a:ext uri="{FF2B5EF4-FFF2-40B4-BE49-F238E27FC236}">
                <a16:creationId xmlns:a16="http://schemas.microsoft.com/office/drawing/2014/main" id="{68AB6BA8-DE7E-43CB-8F8B-AE0B43E6FE0A}"/>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DEVELOPMENT </a:t>
            </a:r>
          </a:p>
        </p:txBody>
      </p:sp>
    </p:spTree>
    <p:extLst>
      <p:ext uri="{BB962C8B-B14F-4D97-AF65-F5344CB8AC3E}">
        <p14:creationId xmlns:p14="http://schemas.microsoft.com/office/powerpoint/2010/main" val="2317389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3FA3-44C9-453D-ACAD-CD9290D1484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CONCRETE SUPPORT IN TIMES OF NEED</a:t>
            </a:r>
          </a:p>
        </p:txBody>
      </p:sp>
      <p:sp>
        <p:nvSpPr>
          <p:cNvPr id="3" name="Content Placeholder 2">
            <a:extLst>
              <a:ext uri="{FF2B5EF4-FFF2-40B4-BE49-F238E27FC236}">
                <a16:creationId xmlns:a16="http://schemas.microsoft.com/office/drawing/2014/main" id="{2B8D9707-F58D-4DD0-8387-5D0CE58E76F4}"/>
              </a:ext>
            </a:extLst>
          </p:cNvPr>
          <p:cNvSpPr>
            <a:spLocks noGrp="1"/>
          </p:cNvSpPr>
          <p:nvPr>
            <p:ph idx="1"/>
          </p:nvPr>
        </p:nvSpPr>
        <p:spPr>
          <a:xfrm>
            <a:off x="516289" y="2050365"/>
            <a:ext cx="11159422" cy="4023360"/>
          </a:xfrm>
        </p:spPr>
        <p:txBody>
          <a:bodyPr>
            <a:normAutofit lnSpcReduction="10000"/>
          </a:bodyPr>
          <a:lstStyle/>
          <a:p>
            <a:pPr algn="ctr">
              <a:lnSpc>
                <a:spcPct val="150000"/>
              </a:lnSpc>
            </a:pPr>
            <a:r>
              <a:rPr lang="en-US" sz="3600" dirty="0">
                <a:latin typeface="Times New Roman" panose="02020603050405020304" pitchFamily="18" charset="0"/>
                <a:cs typeface="Times New Roman" panose="02020603050405020304" pitchFamily="18" charset="0"/>
              </a:rPr>
              <a:t>Understanding the importance of asking for help and advocating for oneself; receiving quality services (e.g., health care, housing, education) designed to preserve youths’ dignity, provide opportunities for skill development, and promote healthy development</a:t>
            </a:r>
          </a:p>
        </p:txBody>
      </p:sp>
      <p:sp>
        <p:nvSpPr>
          <p:cNvPr id="4" name="TextBox 3">
            <a:extLst>
              <a:ext uri="{FF2B5EF4-FFF2-40B4-BE49-F238E27FC236}">
                <a16:creationId xmlns:a16="http://schemas.microsoft.com/office/drawing/2014/main" id="{B0BF1416-D441-4A4C-B197-0DF49FF271B0}"/>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Tree>
    <p:extLst>
      <p:ext uri="{BB962C8B-B14F-4D97-AF65-F5344CB8AC3E}">
        <p14:creationId xmlns:p14="http://schemas.microsoft.com/office/powerpoint/2010/main" val="2075304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B9A5-4DCF-4689-8DCE-C3B80E69310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COGNITIVE AND SOCIAL EMOTIONAL COMPETENCE</a:t>
            </a:r>
          </a:p>
        </p:txBody>
      </p:sp>
      <p:sp>
        <p:nvSpPr>
          <p:cNvPr id="3" name="Content Placeholder 2">
            <a:extLst>
              <a:ext uri="{FF2B5EF4-FFF2-40B4-BE49-F238E27FC236}">
                <a16:creationId xmlns:a16="http://schemas.microsoft.com/office/drawing/2014/main" id="{80C7E814-4930-47F1-BC5E-7AC3B33B7267}"/>
              </a:ext>
            </a:extLst>
          </p:cNvPr>
          <p:cNvSpPr>
            <a:spLocks noGrp="1"/>
          </p:cNvSpPr>
          <p:nvPr>
            <p:ph idx="1"/>
          </p:nvPr>
        </p:nvSpPr>
        <p:spPr>
          <a:xfrm>
            <a:off x="1097280" y="2557462"/>
            <a:ext cx="10189846" cy="3614738"/>
          </a:xfrm>
        </p:spPr>
        <p:txBody>
          <a:bodyPr>
            <a:normAutofit/>
          </a:bodyPr>
          <a:lstStyle/>
          <a:p>
            <a:pPr algn="ctr">
              <a:lnSpc>
                <a:spcPct val="150000"/>
              </a:lnSpc>
            </a:pPr>
            <a:r>
              <a:rPr lang="en-US" sz="3600" dirty="0">
                <a:latin typeface="Times New Roman" panose="02020603050405020304" pitchFamily="18" charset="0"/>
                <a:cs typeface="Times New Roman" panose="02020603050405020304" pitchFamily="18" charset="0"/>
              </a:rPr>
              <a:t>Acquiring skills and attitudes that are essential for forming an independent identity and having a productive, responsible, and satisfying adulthood </a:t>
            </a:r>
          </a:p>
        </p:txBody>
      </p:sp>
      <p:sp>
        <p:nvSpPr>
          <p:cNvPr id="4" name="TextBox 3">
            <a:extLst>
              <a:ext uri="{FF2B5EF4-FFF2-40B4-BE49-F238E27FC236}">
                <a16:creationId xmlns:a16="http://schemas.microsoft.com/office/drawing/2014/main" id="{DED39BED-66BE-4800-9038-A73005FD3E10}"/>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Tree>
    <p:extLst>
      <p:ext uri="{BB962C8B-B14F-4D97-AF65-F5344CB8AC3E}">
        <p14:creationId xmlns:p14="http://schemas.microsoft.com/office/powerpoint/2010/main" val="240790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B1B4-4197-43D4-9275-1EAE0CFC28E6}"/>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49BB50E5-B3F6-4B30-BC30-A92554D324B5}"/>
              </a:ext>
            </a:extLst>
          </p:cNvPr>
          <p:cNvSpPr>
            <a:spLocks noGrp="1"/>
          </p:cNvSpPr>
          <p:nvPr>
            <p:ph idx="1"/>
          </p:nvPr>
        </p:nvSpPr>
        <p:spPr/>
        <p:txBody>
          <a:bodyPr>
            <a:normAutofit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Adolescence is a confusing and stressful time for children.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development is a process that begins roughly at 10 and ends in the mid-20s.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Substance abuse during adolescence has a negative impact on brain development.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Adolescents are still highly dependent in environmental factors to support them and teach them good choices.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conclusion, adolescents should abstain from use of substances for healthy brain development. </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68284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6F94-C77F-4714-B191-E976C8E56987}"/>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ABOUT ADOLESCENT DEVELOPMENT </a:t>
            </a:r>
          </a:p>
        </p:txBody>
      </p:sp>
      <p:sp>
        <p:nvSpPr>
          <p:cNvPr id="3" name="Content Placeholder 2">
            <a:extLst>
              <a:ext uri="{FF2B5EF4-FFF2-40B4-BE49-F238E27FC236}">
                <a16:creationId xmlns:a16="http://schemas.microsoft.com/office/drawing/2014/main" id="{91A40E0C-8DC5-4F7C-B116-CD9F82EC3381}"/>
              </a:ext>
            </a:extLst>
          </p:cNvPr>
          <p:cNvSpPr>
            <a:spLocks noGrp="1"/>
          </p:cNvSpPr>
          <p:nvPr>
            <p:ph idx="1"/>
          </p:nvPr>
        </p:nvSpPr>
        <p:spPr>
          <a:xfrm>
            <a:off x="844617" y="1881828"/>
            <a:ext cx="10801951" cy="4115679"/>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Adolescence is a period of transition between childhood to adulthood.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“Window of opportunity” concept.</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Cultural expression of adolescent development.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Examples: </a:t>
            </a:r>
            <a:r>
              <a:rPr lang="en-US" sz="2800" dirty="0" err="1">
                <a:latin typeface="Times New Roman" panose="02020603050405020304" pitchFamily="18" charset="0"/>
                <a:cs typeface="Times New Roman" panose="02020603050405020304" pitchFamily="18" charset="0"/>
              </a:rPr>
              <a:t>Quinceañeras</a:t>
            </a:r>
            <a:r>
              <a:rPr lang="en-US" sz="2800" dirty="0">
                <a:latin typeface="Times New Roman" panose="02020603050405020304" pitchFamily="18" charset="0"/>
                <a:cs typeface="Times New Roman" panose="02020603050405020304" pitchFamily="18" charset="0"/>
              </a:rPr>
              <a:t> in the Americas. </a:t>
            </a:r>
          </a:p>
          <a:p>
            <a:pPr marL="0" indent="0">
              <a:buNone/>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DFF2E23-D998-4954-9400-988CD4CC1513}"/>
              </a:ext>
            </a:extLst>
          </p:cNvPr>
          <p:cNvSpPr txBox="1"/>
          <p:nvPr/>
        </p:nvSpPr>
        <p:spPr>
          <a:xfrm>
            <a:off x="8374929" y="6517093"/>
            <a:ext cx="3817071" cy="307777"/>
          </a:xfrm>
          <a:prstGeom prst="rect">
            <a:avLst/>
          </a:prstGeom>
          <a:noFill/>
        </p:spPr>
        <p:txBody>
          <a:bodyPr wrap="none" rtlCol="0">
            <a:spAutoFit/>
          </a:bodyPr>
          <a:lstStyle/>
          <a:p>
            <a:r>
              <a:rPr lang="en-US" sz="1400" b="1" dirty="0">
                <a:solidFill>
                  <a:schemeClr val="bg1"/>
                </a:solidFill>
                <a:latin typeface="Times New Roman" panose="02020603050405020304" pitchFamily="18" charset="0"/>
                <a:cs typeface="Times New Roman" panose="02020603050405020304" pitchFamily="18" charset="0"/>
              </a:rPr>
              <a:t>(Britanica.com, 2019; GlobalCitizen.com, 2020)</a:t>
            </a:r>
          </a:p>
        </p:txBody>
      </p:sp>
      <p:pic>
        <p:nvPicPr>
          <p:cNvPr id="1026" name="Picture 2" descr="Image result for adolescents">
            <a:extLst>
              <a:ext uri="{FF2B5EF4-FFF2-40B4-BE49-F238E27FC236}">
                <a16:creationId xmlns:a16="http://schemas.microsoft.com/office/drawing/2014/main" id="{77FEE629-5863-4C5E-BFCD-F6D0A66F7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927" y="3544659"/>
            <a:ext cx="4088080" cy="245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5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2F773-2883-4B39-AEEC-2F1EB7B68B56}"/>
              </a:ext>
            </a:extLst>
          </p:cNvPr>
          <p:cNvSpPr>
            <a:spLocks noGrp="1"/>
          </p:cNvSpPr>
          <p:nvPr>
            <p:ph idx="1"/>
          </p:nvPr>
        </p:nvSpPr>
        <p:spPr>
          <a:xfrm>
            <a:off x="1181990" y="2451376"/>
            <a:ext cx="9828019" cy="2476884"/>
          </a:xfrm>
        </p:spPr>
        <p:txBody>
          <a:bodyPr>
            <a:normAutofit/>
          </a:bodyPr>
          <a:lstStyle/>
          <a:p>
            <a:pPr algn="ctr"/>
            <a:r>
              <a:rPr lang="en-US" sz="4400" dirty="0">
                <a:latin typeface="Times New Roman" panose="02020603050405020304" pitchFamily="18" charset="0"/>
                <a:cs typeface="Times New Roman" panose="02020603050405020304" pitchFamily="18" charset="0"/>
              </a:rPr>
              <a:t>Let’s discuss some examples of rite of passages in your context and other cultures</a:t>
            </a:r>
          </a:p>
        </p:txBody>
      </p:sp>
      <p:sp>
        <p:nvSpPr>
          <p:cNvPr id="5" name="TextBox 4">
            <a:extLst>
              <a:ext uri="{FF2B5EF4-FFF2-40B4-BE49-F238E27FC236}">
                <a16:creationId xmlns:a16="http://schemas.microsoft.com/office/drawing/2014/main" id="{2DB8BDF2-8107-4708-8F14-5DFDC78638D4}"/>
              </a:ext>
            </a:extLst>
          </p:cNvPr>
          <p:cNvSpPr txBox="1"/>
          <p:nvPr/>
        </p:nvSpPr>
        <p:spPr>
          <a:xfrm>
            <a:off x="8374929" y="6438793"/>
            <a:ext cx="3817071" cy="307777"/>
          </a:xfrm>
          <a:prstGeom prst="rect">
            <a:avLst/>
          </a:prstGeom>
          <a:noFill/>
        </p:spPr>
        <p:txBody>
          <a:bodyPr wrap="none" rtlCol="0">
            <a:spAutoFit/>
          </a:bodyPr>
          <a:lstStyle/>
          <a:p>
            <a:r>
              <a:rPr lang="en-US" sz="1400" b="1" dirty="0">
                <a:solidFill>
                  <a:schemeClr val="bg1"/>
                </a:solidFill>
                <a:latin typeface="Times New Roman" panose="02020603050405020304" pitchFamily="18" charset="0"/>
                <a:cs typeface="Times New Roman" panose="02020603050405020304" pitchFamily="18" charset="0"/>
              </a:rPr>
              <a:t>(Britanica.com, 2019; GlobalCitizen.com, 2020)</a:t>
            </a:r>
          </a:p>
        </p:txBody>
      </p:sp>
    </p:spTree>
    <p:extLst>
      <p:ext uri="{BB962C8B-B14F-4D97-AF65-F5344CB8AC3E}">
        <p14:creationId xmlns:p14="http://schemas.microsoft.com/office/powerpoint/2010/main" val="244000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026" name="Picture 2" descr="A screenshot of text&#10;&#10;Description automatically generated">
            <a:extLst>
              <a:ext uri="{FF2B5EF4-FFF2-40B4-BE49-F238E27FC236}">
                <a16:creationId xmlns:a16="http://schemas.microsoft.com/office/drawing/2014/main" id="{67EF8CFB-632E-4F54-965A-52DC9E94FA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705" y="0"/>
            <a:ext cx="6250472" cy="6793992"/>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496B05-726D-40D3-85FB-820A9D87937A}"/>
              </a:ext>
            </a:extLst>
          </p:cNvPr>
          <p:cNvSpPr>
            <a:spLocks noGrp="1"/>
          </p:cNvSpPr>
          <p:nvPr>
            <p:ph type="title"/>
          </p:nvPr>
        </p:nvSpPr>
        <p:spPr>
          <a:xfrm>
            <a:off x="8076230" y="1416082"/>
            <a:ext cx="3659246" cy="2926080"/>
          </a:xfrm>
        </p:spPr>
        <p:txBody>
          <a:bodyPr vert="horz" lIns="91440" tIns="45720" rIns="91440" bIns="45720" rtlCol="0" anchor="b">
            <a:normAutofit fontScale="90000"/>
          </a:bodyPr>
          <a:lstStyle/>
          <a:p>
            <a:pPr algn="ctr"/>
            <a:r>
              <a:rPr lang="en-US" sz="3400" b="1" dirty="0">
                <a:solidFill>
                  <a:srgbClr val="FFFFFF"/>
                </a:solidFill>
                <a:latin typeface="Times New Roman" panose="02020603050405020304" pitchFamily="18" charset="0"/>
                <a:cs typeface="Times New Roman" panose="02020603050405020304" pitchFamily="18" charset="0"/>
              </a:rPr>
              <a:t>DEVELOPMENT DEPENDS ON SEVERAL FACTORS AND CAN VARY ACROSS COUNTRIES. </a:t>
            </a:r>
          </a:p>
        </p:txBody>
      </p:sp>
      <p:sp>
        <p:nvSpPr>
          <p:cNvPr id="145" name="Rectangle 144">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3B5BE82-9369-485B-BCED-01230AAE7F90}"/>
              </a:ext>
            </a:extLst>
          </p:cNvPr>
          <p:cNvSpPr txBox="1"/>
          <p:nvPr/>
        </p:nvSpPr>
        <p:spPr>
          <a:xfrm>
            <a:off x="8424013" y="6366320"/>
            <a:ext cx="2838216"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a:t>
            </a:r>
            <a:r>
              <a:rPr lang="en-US" dirty="0" err="1">
                <a:solidFill>
                  <a:schemeClr val="bg1"/>
                </a:solidFill>
                <a:latin typeface="Times New Roman" panose="02020603050405020304" pitchFamily="18" charset="0"/>
                <a:cs typeface="Times New Roman" panose="02020603050405020304" pitchFamily="18" charset="0"/>
              </a:rPr>
              <a:t>Halfon</a:t>
            </a:r>
            <a:r>
              <a:rPr lang="en-US" dirty="0">
                <a:solidFill>
                  <a:schemeClr val="bg1"/>
                </a:solidFill>
                <a:latin typeface="Times New Roman" panose="02020603050405020304" pitchFamily="18" charset="0"/>
                <a:cs typeface="Times New Roman" panose="02020603050405020304" pitchFamily="18" charset="0"/>
              </a:rPr>
              <a:t> &amp; Hochstein, 2002)</a:t>
            </a:r>
          </a:p>
        </p:txBody>
      </p:sp>
    </p:spTree>
    <p:extLst>
      <p:ext uri="{BB962C8B-B14F-4D97-AF65-F5344CB8AC3E}">
        <p14:creationId xmlns:p14="http://schemas.microsoft.com/office/powerpoint/2010/main" val="27726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AB5350-DF05-44B6-9F1D-F86CB673B611}"/>
              </a:ext>
            </a:extLst>
          </p:cNvPr>
          <p:cNvSpPr>
            <a:spLocks noGrp="1"/>
          </p:cNvSpPr>
          <p:nvPr>
            <p:ph type="title"/>
          </p:nvPr>
        </p:nvSpPr>
        <p:spPr>
          <a:xfrm>
            <a:off x="0" y="1845734"/>
            <a:ext cx="4195922" cy="2103875"/>
          </a:xfrm>
        </p:spPr>
        <p:txBody>
          <a:bodyPr>
            <a:noAutofit/>
          </a:bodyPr>
          <a:lstStyle/>
          <a:p>
            <a:r>
              <a:rPr lang="en-US" sz="4000" b="1" dirty="0">
                <a:solidFill>
                  <a:srgbClr val="FFFFFF"/>
                </a:solidFill>
                <a:latin typeface="Times New Roman" panose="02020603050405020304" pitchFamily="18" charset="0"/>
                <a:cs typeface="Times New Roman" panose="02020603050405020304" pitchFamily="18" charset="0"/>
              </a:rPr>
              <a:t>DOMAINS OF DEVELOPMENT </a:t>
            </a:r>
          </a:p>
        </p:txBody>
      </p:sp>
      <p:sp>
        <p:nvSpPr>
          <p:cNvPr id="3078" name="Rectangle 7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Related image">
            <a:extLst>
              <a:ext uri="{FF2B5EF4-FFF2-40B4-BE49-F238E27FC236}">
                <a16:creationId xmlns:a16="http://schemas.microsoft.com/office/drawing/2014/main" id="{6A717757-E927-4B64-BD4E-15D5567B12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8277" y="973193"/>
            <a:ext cx="6798082" cy="491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87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57A0-E3A1-41E2-AAEE-A3F62A6BF100}"/>
              </a:ext>
            </a:extLst>
          </p:cNvPr>
          <p:cNvSpPr>
            <a:spLocks noGrp="1"/>
          </p:cNvSpPr>
          <p:nvPr>
            <p:ph type="title"/>
          </p:nvPr>
        </p:nvSpPr>
        <p:spPr>
          <a:xfrm>
            <a:off x="1097280" y="286603"/>
            <a:ext cx="10058400" cy="1450757"/>
          </a:xfrm>
        </p:spPr>
        <p:txBody>
          <a:bodyPr>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ADOLESCENT DEVELOPMENT EXERCISE</a:t>
            </a:r>
          </a:p>
        </p:txBody>
      </p:sp>
      <p:sp>
        <p:nvSpPr>
          <p:cNvPr id="3" name="Content Placeholder 2">
            <a:extLst>
              <a:ext uri="{FF2B5EF4-FFF2-40B4-BE49-F238E27FC236}">
                <a16:creationId xmlns:a16="http://schemas.microsoft.com/office/drawing/2014/main" id="{94280C06-AAF7-4C69-84AC-1380C4114564}"/>
              </a:ext>
            </a:extLst>
          </p:cNvPr>
          <p:cNvSpPr>
            <a:spLocks noGrp="1"/>
          </p:cNvSpPr>
          <p:nvPr>
            <p:ph idx="1"/>
          </p:nvPr>
        </p:nvSpPr>
        <p:spPr>
          <a:xfrm>
            <a:off x="1036321" y="2252134"/>
            <a:ext cx="6454987" cy="4023360"/>
          </a:xfrm>
        </p:spPr>
        <p:txBody>
          <a:bodyPr>
            <a:normAutofit fontScale="92500" lnSpcReduction="10000"/>
          </a:bodyPr>
          <a:lstStyle/>
          <a:p>
            <a:pPr>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Is it </a:t>
            </a:r>
            <a:r>
              <a:rPr lang="en-US" sz="3200" u="sng" dirty="0">
                <a:latin typeface="Times New Roman" panose="02020603050405020304" pitchFamily="18" charset="0"/>
                <a:cs typeface="Times New Roman" panose="02020603050405020304" pitchFamily="18" charset="0"/>
              </a:rPr>
              <a:t>normal</a:t>
            </a:r>
            <a:r>
              <a:rPr lang="en-US" sz="3200" dirty="0">
                <a:latin typeface="Times New Roman" panose="02020603050405020304" pitchFamily="18" charset="0"/>
                <a:cs typeface="Times New Roman" panose="02020603050405020304" pitchFamily="18" charset="0"/>
              </a:rPr>
              <a:t> that adolescents to...</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Argue just because they want to?</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Jump to conclusions?</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self-centered?</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Constantly find adults wrong?</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dramatic?</a:t>
            </a:r>
          </a:p>
          <a:p>
            <a:pPr lvl="1">
              <a:buFont typeface="Arial" panose="020B0604020202020204" pitchFamily="34" charset="0"/>
              <a:buChar char="•"/>
            </a:pPr>
            <a:endParaRPr lang="en-US" dirty="0"/>
          </a:p>
          <a:p>
            <a:endParaRPr lang="en-US" dirty="0"/>
          </a:p>
          <a:p>
            <a:endParaRPr lang="en-US" dirty="0"/>
          </a:p>
        </p:txBody>
      </p:sp>
      <p:pic>
        <p:nvPicPr>
          <p:cNvPr id="1026" name="Picture 2" descr="Image result for what is normal">
            <a:extLst>
              <a:ext uri="{FF2B5EF4-FFF2-40B4-BE49-F238E27FC236}">
                <a16:creationId xmlns:a16="http://schemas.microsoft.com/office/drawing/2014/main" id="{DFE79938-D7BA-402B-ABB6-AE90D9C84D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4000" y="2542779"/>
            <a:ext cx="4551679" cy="3220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ACC257-7287-417A-8956-D57D870E40B0}"/>
              </a:ext>
            </a:extLst>
          </p:cNvPr>
          <p:cNvSpPr txBox="1"/>
          <p:nvPr/>
        </p:nvSpPr>
        <p:spPr>
          <a:xfrm>
            <a:off x="10350500" y="6383844"/>
            <a:ext cx="137300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(APA, 2002)</a:t>
            </a:r>
          </a:p>
        </p:txBody>
      </p:sp>
    </p:spTree>
    <p:extLst>
      <p:ext uri="{BB962C8B-B14F-4D97-AF65-F5344CB8AC3E}">
        <p14:creationId xmlns:p14="http://schemas.microsoft.com/office/powerpoint/2010/main" val="232691804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8261</Words>
  <Application>Microsoft Office PowerPoint</Application>
  <PresentationFormat>Widescreen</PresentationFormat>
  <Paragraphs>770</Paragraphs>
  <Slides>42</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Narrow</vt:lpstr>
      <vt:lpstr>Calibri</vt:lpstr>
      <vt:lpstr>Calibri Light</vt:lpstr>
      <vt:lpstr>Comic Sans MS</vt:lpstr>
      <vt:lpstr>Tahoma</vt:lpstr>
      <vt:lpstr>Times New Roman</vt:lpstr>
      <vt:lpstr>Retrospect</vt:lpstr>
      <vt:lpstr>Adolescent Development </vt:lpstr>
      <vt:lpstr>ADOLESCENT DEVELOPMENT</vt:lpstr>
      <vt:lpstr>ADOLESCENT DEVELOPMENT </vt:lpstr>
      <vt:lpstr>PowerPoint Presentation</vt:lpstr>
      <vt:lpstr>ABOUT ADOLESCENT DEVELOPMENT </vt:lpstr>
      <vt:lpstr>PowerPoint Presentation</vt:lpstr>
      <vt:lpstr>DEVELOPMENT DEPENDS ON SEVERAL FACTORS AND CAN VARY ACROSS COUNTRIES. </vt:lpstr>
      <vt:lpstr>DOMAINS OF DEVELOPMENT </vt:lpstr>
      <vt:lpstr>ADOLESCENT DEVELOPMENT EXERCISE</vt:lpstr>
      <vt:lpstr>PowerPoint Presentation</vt:lpstr>
      <vt:lpstr>SEXUAL DEVELOPMENT</vt:lpstr>
      <vt:lpstr>SEXUAL DEVELOPMENT EXERCISE </vt:lpstr>
      <vt:lpstr>EMOTIONAL/COGNITIVE  DEVELOPMENT </vt:lpstr>
      <vt:lpstr>STAGES OF ADOLESCENCE </vt:lpstr>
      <vt:lpstr>EARLY ADOLESCENCE</vt:lpstr>
      <vt:lpstr>MIDDLE ADOLESCENCE </vt:lpstr>
      <vt:lpstr>LATE ADOLESCENCE</vt:lpstr>
      <vt:lpstr>BIO-PSYCHO-SOCIAL MODEL </vt:lpstr>
      <vt:lpstr>PowerPoint Presentation</vt:lpstr>
      <vt:lpstr>CAUSES OF SUBSTANCE USE THROUGH THE LENS OF THE BIO-PSYCHOSOCIAL MODEL </vt:lpstr>
      <vt:lpstr>CONSEQUENCES OF SUSBTANCE ABUSE </vt:lpstr>
      <vt:lpstr>CASE STUDY</vt:lpstr>
      <vt:lpstr>THE ADOLESCENT BRAIN ON DRUGS </vt:lpstr>
      <vt:lpstr>PowerPoint Presentation</vt:lpstr>
      <vt:lpstr>PowerPoint Presentation</vt:lpstr>
      <vt:lpstr>PowerPoint Presentation</vt:lpstr>
      <vt:lpstr>Healthy Brain      Marihuana</vt:lpstr>
      <vt:lpstr>PowerPoint Presentation</vt:lpstr>
      <vt:lpstr>PREFRONTAL CORTEX AFFECTED AREAS</vt:lpstr>
      <vt:lpstr>DEVELOPMENTAL WELLNESS IN YOUTH</vt:lpstr>
      <vt:lpstr>DEVELOPMENTAL ASSETS</vt:lpstr>
      <vt:lpstr>DEVELOPMENTAL ASSETS</vt:lpstr>
      <vt:lpstr>DEVELOPMENTAL ASSETS</vt:lpstr>
      <vt:lpstr>DEVELOPMENTAL ASSETS</vt:lpstr>
      <vt:lpstr>DEVELOPMENTAL ASSETS</vt:lpstr>
      <vt:lpstr>Research-based factors that promote youth wellbeing &amp; development</vt:lpstr>
      <vt:lpstr>YOUTH RESILIENCE</vt:lpstr>
      <vt:lpstr>SOCIAL CONNECTIONS</vt:lpstr>
      <vt:lpstr>KNOWLEDGE OF ADOLESCENT DEVELOPMENT</vt:lpstr>
      <vt:lpstr>CONCRETE SUPPORT IN TIMES OF NEED</vt:lpstr>
      <vt:lpstr>COGNITIVE AND SOCIAL EMOTIONAL COMPETENCE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Development </dc:title>
  <dc:creator>Ana Sierra</dc:creator>
  <cp:lastModifiedBy>Ana Sierra</cp:lastModifiedBy>
  <cp:revision>1</cp:revision>
  <dcterms:created xsi:type="dcterms:W3CDTF">2020-03-09T22:08:36Z</dcterms:created>
  <dcterms:modified xsi:type="dcterms:W3CDTF">2020-03-09T22:12:17Z</dcterms:modified>
</cp:coreProperties>
</file>